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1" r:id="rId2"/>
    <p:sldId id="256" r:id="rId3"/>
    <p:sldId id="292" r:id="rId4"/>
    <p:sldId id="293" r:id="rId5"/>
    <p:sldId id="294" r:id="rId6"/>
    <p:sldId id="257" r:id="rId7"/>
    <p:sldId id="258" r:id="rId8"/>
    <p:sldId id="259" r:id="rId9"/>
    <p:sldId id="283" r:id="rId10"/>
    <p:sldId id="260" r:id="rId11"/>
    <p:sldId id="264" r:id="rId12"/>
    <p:sldId id="295" r:id="rId13"/>
    <p:sldId id="261" r:id="rId14"/>
    <p:sldId id="262" r:id="rId15"/>
    <p:sldId id="265" r:id="rId16"/>
    <p:sldId id="296" r:id="rId17"/>
    <p:sldId id="266" r:id="rId18"/>
    <p:sldId id="297" r:id="rId19"/>
    <p:sldId id="267" r:id="rId20"/>
    <p:sldId id="268" r:id="rId21"/>
    <p:sldId id="263" r:id="rId22"/>
    <p:sldId id="278" r:id="rId23"/>
    <p:sldId id="279" r:id="rId24"/>
    <p:sldId id="280" r:id="rId25"/>
    <p:sldId id="269" r:id="rId26"/>
    <p:sldId id="270" r:id="rId27"/>
    <p:sldId id="271" r:id="rId28"/>
    <p:sldId id="273" r:id="rId29"/>
    <p:sldId id="274" r:id="rId30"/>
    <p:sldId id="272" r:id="rId31"/>
    <p:sldId id="286" r:id="rId32"/>
    <p:sldId id="277" r:id="rId33"/>
    <p:sldId id="284" r:id="rId34"/>
    <p:sldId id="285" r:id="rId35"/>
    <p:sldId id="276" r:id="rId36"/>
    <p:sldId id="298" r:id="rId37"/>
    <p:sldId id="299" r:id="rId38"/>
    <p:sldId id="288" r:id="rId39"/>
    <p:sldId id="287" r:id="rId40"/>
    <p:sldId id="289" r:id="rId41"/>
    <p:sldId id="290" r:id="rId42"/>
    <p:sldId id="30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864" y="-2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Sheet1!$E$2:$G$2</c:f>
              <c:strCache>
                <c:ptCount val="3"/>
                <c:pt idx="0">
                  <c:v>Army </c:v>
                </c:pt>
                <c:pt idx="1">
                  <c:v>Navy</c:v>
                </c:pt>
                <c:pt idx="2">
                  <c:v>Air Force</c:v>
                </c:pt>
              </c:strCache>
            </c:strRef>
          </c:cat>
          <c:val>
            <c:numRef>
              <c:f>Sheet1!$E$3:$G$3</c:f>
              <c:numCache>
                <c:formatCode>0%</c:formatCode>
                <c:ptCount val="3"/>
                <c:pt idx="0">
                  <c:v>0.33</c:v>
                </c:pt>
                <c:pt idx="1">
                  <c:v>0.33</c:v>
                </c:pt>
                <c:pt idx="2">
                  <c:v>0.33</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spPr>
    <a:ln w="38100">
      <a:solidFill>
        <a:schemeClr val="accent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marker>
            <c:symbol val="none"/>
          </c:marker>
          <c:val>
            <c:numRef>
              <c:f>Sheet1!$A$3:$A$13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val>
          <c:smooth val="0"/>
        </c:ser>
        <c:ser>
          <c:idx val="1"/>
          <c:order val="1"/>
          <c:marker>
            <c:symbol val="none"/>
          </c:marker>
          <c:val>
            <c:numRef>
              <c:f>Sheet1!$B$3:$B$13</c:f>
              <c:numCache>
                <c:formatCode>General</c:formatCode>
                <c:ptCount val="11"/>
                <c:pt idx="0">
                  <c:v>720000</c:v>
                </c:pt>
                <c:pt idx="1">
                  <c:v>600000</c:v>
                </c:pt>
                <c:pt idx="2">
                  <c:v>840000</c:v>
                </c:pt>
                <c:pt idx="3">
                  <c:v>720000</c:v>
                </c:pt>
                <c:pt idx="4">
                  <c:v>960000</c:v>
                </c:pt>
                <c:pt idx="5">
                  <c:v>900000</c:v>
                </c:pt>
                <c:pt idx="6">
                  <c:v>768000</c:v>
                </c:pt>
                <c:pt idx="7">
                  <c:v>1032000</c:v>
                </c:pt>
                <c:pt idx="8">
                  <c:v>3840000</c:v>
                </c:pt>
                <c:pt idx="9">
                  <c:v>4800000</c:v>
                </c:pt>
                <c:pt idx="10">
                  <c:v>8880000</c:v>
                </c:pt>
              </c:numCache>
            </c:numRef>
          </c:val>
          <c:smooth val="0"/>
        </c:ser>
        <c:dLbls>
          <c:showLegendKey val="0"/>
          <c:showVal val="0"/>
          <c:showCatName val="0"/>
          <c:showSerName val="0"/>
          <c:showPercent val="0"/>
          <c:showBubbleSize val="0"/>
        </c:dLbls>
        <c:marker val="1"/>
        <c:smooth val="0"/>
        <c:axId val="98612352"/>
        <c:axId val="98613888"/>
      </c:lineChart>
      <c:dateAx>
        <c:axId val="98612352"/>
        <c:scaling>
          <c:orientation val="minMax"/>
        </c:scaling>
        <c:delete val="1"/>
        <c:axPos val="b"/>
        <c:numFmt formatCode="General" sourceLinked="1"/>
        <c:majorTickMark val="out"/>
        <c:minorTickMark val="none"/>
        <c:tickLblPos val="nextTo"/>
        <c:crossAx val="98613888"/>
        <c:crosses val="autoZero"/>
        <c:auto val="0"/>
        <c:lblOffset val="100"/>
        <c:baseTimeUnit val="days"/>
      </c:dateAx>
      <c:valAx>
        <c:axId val="98613888"/>
        <c:scaling>
          <c:orientation val="minMax"/>
        </c:scaling>
        <c:delete val="0"/>
        <c:axPos val="l"/>
        <c:majorGridlines/>
        <c:numFmt formatCode="General" sourceLinked="1"/>
        <c:majorTickMark val="out"/>
        <c:minorTickMark val="none"/>
        <c:tickLblPos val="nextTo"/>
        <c:crossAx val="98612352"/>
        <c:crosses val="autoZero"/>
        <c:crossBetween val="between"/>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Sheet1!$E$2:$G$2</c:f>
              <c:strCache>
                <c:ptCount val="3"/>
                <c:pt idx="0">
                  <c:v>Army </c:v>
                </c:pt>
                <c:pt idx="1">
                  <c:v>Navy</c:v>
                </c:pt>
                <c:pt idx="2">
                  <c:v>Air Force</c:v>
                </c:pt>
              </c:strCache>
            </c:strRef>
          </c:cat>
          <c:val>
            <c:numRef>
              <c:f>Sheet1!$E$3:$G$3</c:f>
              <c:numCache>
                <c:formatCode>0%</c:formatCode>
                <c:ptCount val="3"/>
                <c:pt idx="0">
                  <c:v>0.33</c:v>
                </c:pt>
                <c:pt idx="1">
                  <c:v>0.33</c:v>
                </c:pt>
                <c:pt idx="2">
                  <c:v>0.33</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cat>
            <c:strRef>
              <c:f>Sheet1!$E$7:$G$7</c:f>
              <c:strCache>
                <c:ptCount val="3"/>
                <c:pt idx="0">
                  <c:v>Army </c:v>
                </c:pt>
                <c:pt idx="1">
                  <c:v>Navy</c:v>
                </c:pt>
                <c:pt idx="2">
                  <c:v>Air Force</c:v>
                </c:pt>
              </c:strCache>
            </c:strRef>
          </c:cat>
          <c:val>
            <c:numRef>
              <c:f>Sheet1!$E$8:$G$8</c:f>
              <c:numCache>
                <c:formatCode>0%</c:formatCode>
                <c:ptCount val="3"/>
                <c:pt idx="0">
                  <c:v>0.45</c:v>
                </c:pt>
                <c:pt idx="1">
                  <c:v>0.35</c:v>
                </c:pt>
                <c:pt idx="2">
                  <c:v>0.2</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0.71111</cdr:x>
      <cdr:y>0</cdr:y>
    </cdr:from>
    <cdr:to>
      <cdr:x>0.71111</cdr:x>
      <cdr:y>1</cdr:y>
    </cdr:to>
    <cdr:cxnSp macro="">
      <cdr:nvCxnSpPr>
        <cdr:cNvPr id="2" name="Straight Connector 1"/>
        <cdr:cNvCxnSpPr/>
      </cdr:nvCxnSpPr>
      <cdr:spPr>
        <a:xfrm xmlns:a="http://schemas.openxmlformats.org/drawingml/2006/main">
          <a:off x="2438400" y="0"/>
          <a:ext cx="0" cy="190500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608F8D-BDD8-4385-A50E-4AD2D14BC3D3}" type="datetimeFigureOut">
              <a:rPr lang="en-US" smtClean="0"/>
              <a:t>4/23/2012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CA9E25-25B5-46C6-AC26-E1FC7414F0A9}" type="slidenum">
              <a:rPr lang="en-US" smtClean="0"/>
              <a:t>‹#›</a:t>
            </a:fld>
            <a:endParaRPr lang="en-US"/>
          </a:p>
        </p:txBody>
      </p:sp>
    </p:spTree>
    <p:extLst>
      <p:ext uri="{BB962C8B-B14F-4D97-AF65-F5344CB8AC3E}">
        <p14:creationId xmlns:p14="http://schemas.microsoft.com/office/powerpoint/2010/main" val="3649368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Guaranteed_Maximum_Price"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913158" y="4342464"/>
            <a:ext cx="5031685" cy="4114487"/>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756" tIns="45879" rIns="91756" bIns="45879"/>
          <a:lstStyle/>
          <a:p>
            <a:r>
              <a:rPr lang="en-US" smtClean="0"/>
              <a:t>· The Army POM is the Baseline for the Army Budget (i.e., BES).</a:t>
            </a:r>
          </a:p>
          <a:p>
            <a:endParaRPr lang="en-US" smtClean="0"/>
          </a:p>
          <a:p>
            <a:r>
              <a:rPr lang="en-US" smtClean="0"/>
              <a:t>· The decision process for developing the BES is the same as for developing the POM.</a:t>
            </a:r>
          </a:p>
          <a:p>
            <a:endParaRPr lang="en-US" smtClean="0"/>
          </a:p>
          <a:p>
            <a:r>
              <a:rPr lang="en-US" smtClean="0"/>
              <a:t>· The task is to turn Army MDEPs into a part of the OSD BES, organized by Congressional Appropriation.</a:t>
            </a:r>
          </a:p>
          <a:p>
            <a:endParaRPr lang="en-US" smtClean="0"/>
          </a:p>
          <a:p>
            <a:r>
              <a:rPr lang="en-US" smtClean="0"/>
              <a:t>· You should remember from the Programming class that the Economic Adjustments are done by the UA PEG, and are the “z” MDEPs.  OMB will probably revise them at this point.</a:t>
            </a:r>
          </a:p>
          <a:p>
            <a:endParaRPr lang="en-US" smtClean="0"/>
          </a:p>
          <a:p>
            <a:endParaRPr lang="en-US" smtClean="0"/>
          </a:p>
          <a:p>
            <a:endParaRPr lang="en-US" smtClean="0"/>
          </a:p>
          <a:p>
            <a:endParaRPr lang="en-US" smtClean="0"/>
          </a:p>
        </p:txBody>
      </p:sp>
      <p:sp>
        <p:nvSpPr>
          <p:cNvPr id="58371" name="Rectangle 3"/>
          <p:cNvSpPr>
            <a:spLocks noGrp="1" noRot="1" noChangeAspect="1" noChangeArrowheads="1" noTextEdit="1"/>
          </p:cNvSpPr>
          <p:nvPr>
            <p:ph type="sldImg"/>
          </p:nvPr>
        </p:nvSpPr>
        <p:spPr>
          <a:xfrm>
            <a:off x="1150938" y="692150"/>
            <a:ext cx="4554537" cy="3416300"/>
          </a:xfrm>
          <a:ln w="12700" cap="flat">
            <a:solidFill>
              <a:schemeClr val="tx1"/>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 at-risk is a delivery method which entails a commitment by the construction manager to deliver the project within a </a:t>
            </a:r>
            <a:r>
              <a:rPr lang="en-US" dirty="0" smtClean="0">
                <a:hlinkClick r:id="rId3" tooltip="Guaranteed Maximum Price"/>
              </a:rPr>
              <a:t>Guaranteed Maximum Price</a:t>
            </a:r>
            <a:r>
              <a:rPr lang="en-US" dirty="0" smtClean="0"/>
              <a:t> (GMP), in most cases. The construction manager acts as consultant to the owner in the development and design phases, (often referred to as "Preconstruction Services"), but as the equivalent of a general contractor during the construction phase. When a construction manager is bound to a GMP, the most fundamental character of the relationship is changed. In addition to acting in the owner's interest, the construction manager must manage and control construction costs to not exceed the GMP, which would be a financial hit to the CM company.</a:t>
            </a:r>
          </a:p>
          <a:p>
            <a:r>
              <a:rPr lang="en-US" dirty="0" smtClean="0"/>
              <a:t>CM </a:t>
            </a:r>
            <a:r>
              <a:rPr lang="en-US" i="1" dirty="0" smtClean="0"/>
              <a:t>at risk</a:t>
            </a:r>
            <a:r>
              <a:rPr lang="en-US" dirty="0" smtClean="0"/>
              <a:t> is a global term referring to a business relationship of Construction contractor, Owner and Architect / Designer. Typically, a CM At Risk arrangement eliminates a "Low Bid" construction project. A GMP agreement is a typical part of the CM and Owner agreement somewhat comparable to a "Low Bid" contract, but with a number of adjustments in responsibilities required by the CM. The following are some of the potential benefits of a CM At Risk arrangement:</a:t>
            </a:r>
          </a:p>
          <a:p>
            <a:r>
              <a:rPr lang="en-US" dirty="0" smtClean="0"/>
              <a:t>Budget management: Before design of a project is completed ( 6 months to 1½ years of coordination between Designer and Owner), the CM is involved with estimating the cost of constructing a project based on the goals of the Designer and Owner (design concept) and the overall scope of the project. In balancing the costs, schedule, quality and scope of the project, decisions can be made to modify the design concept instead of having to spend a considerable amount of time, effort and money re-designing and/or modifying completed construction documents. </a:t>
            </a:r>
          </a:p>
          <a:p>
            <a:endParaRPr lang="en-US" dirty="0"/>
          </a:p>
        </p:txBody>
      </p:sp>
      <p:sp>
        <p:nvSpPr>
          <p:cNvPr id="4" name="Slide Number Placeholder 3"/>
          <p:cNvSpPr>
            <a:spLocks noGrp="1"/>
          </p:cNvSpPr>
          <p:nvPr>
            <p:ph type="sldNum" sz="quarter" idx="10"/>
          </p:nvPr>
        </p:nvSpPr>
        <p:spPr/>
        <p:txBody>
          <a:bodyPr/>
          <a:lstStyle/>
          <a:p>
            <a:fld id="{A9CA9E25-25B5-46C6-AC26-E1FC7414F0A9}" type="slidenum">
              <a:rPr lang="en-US" smtClean="0"/>
              <a:t>38</a:t>
            </a:fld>
            <a:endParaRPr lang="en-US"/>
          </a:p>
        </p:txBody>
      </p:sp>
    </p:spTree>
    <p:extLst>
      <p:ext uri="{BB962C8B-B14F-4D97-AF65-F5344CB8AC3E}">
        <p14:creationId xmlns:p14="http://schemas.microsoft.com/office/powerpoint/2010/main" val="347496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E60E5F-8CF1-4103-BD5E-F03444891FF2}" type="datetimeFigureOut">
              <a:rPr lang="en-US" smtClean="0"/>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1A8C3-2F33-411E-9D8B-546B5D020B2D}" type="slidenum">
              <a:rPr lang="en-US" smtClean="0"/>
              <a:t>‹#›</a:t>
            </a:fld>
            <a:endParaRPr lang="en-US"/>
          </a:p>
        </p:txBody>
      </p:sp>
    </p:spTree>
    <p:extLst>
      <p:ext uri="{BB962C8B-B14F-4D97-AF65-F5344CB8AC3E}">
        <p14:creationId xmlns:p14="http://schemas.microsoft.com/office/powerpoint/2010/main" val="38218850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60E5F-8CF1-4103-BD5E-F03444891FF2}" type="datetimeFigureOut">
              <a:rPr lang="en-US" smtClean="0"/>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1A8C3-2F33-411E-9D8B-546B5D020B2D}" type="slidenum">
              <a:rPr lang="en-US" smtClean="0"/>
              <a:t>‹#›</a:t>
            </a:fld>
            <a:endParaRPr lang="en-US"/>
          </a:p>
        </p:txBody>
      </p:sp>
    </p:spTree>
    <p:extLst>
      <p:ext uri="{BB962C8B-B14F-4D97-AF65-F5344CB8AC3E}">
        <p14:creationId xmlns:p14="http://schemas.microsoft.com/office/powerpoint/2010/main" val="1058059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60E5F-8CF1-4103-BD5E-F03444891FF2}" type="datetimeFigureOut">
              <a:rPr lang="en-US" smtClean="0"/>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1A8C3-2F33-411E-9D8B-546B5D020B2D}" type="slidenum">
              <a:rPr lang="en-US" smtClean="0"/>
              <a:t>‹#›</a:t>
            </a:fld>
            <a:endParaRPr lang="en-US"/>
          </a:p>
        </p:txBody>
      </p:sp>
    </p:spTree>
    <p:extLst>
      <p:ext uri="{BB962C8B-B14F-4D97-AF65-F5344CB8AC3E}">
        <p14:creationId xmlns:p14="http://schemas.microsoft.com/office/powerpoint/2010/main" val="386481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E60E5F-8CF1-4103-BD5E-F03444891FF2}" type="datetimeFigureOut">
              <a:rPr lang="en-US" smtClean="0"/>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1A8C3-2F33-411E-9D8B-546B5D020B2D}" type="slidenum">
              <a:rPr lang="en-US" smtClean="0"/>
              <a:t>‹#›</a:t>
            </a:fld>
            <a:endParaRPr lang="en-US"/>
          </a:p>
        </p:txBody>
      </p:sp>
    </p:spTree>
    <p:extLst>
      <p:ext uri="{BB962C8B-B14F-4D97-AF65-F5344CB8AC3E}">
        <p14:creationId xmlns:p14="http://schemas.microsoft.com/office/powerpoint/2010/main" val="206176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E60E5F-8CF1-4103-BD5E-F03444891FF2}" type="datetimeFigureOut">
              <a:rPr lang="en-US" smtClean="0"/>
              <a:t>4/23/2012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1A8C3-2F33-411E-9D8B-546B5D020B2D}" type="slidenum">
              <a:rPr lang="en-US" smtClean="0"/>
              <a:t>‹#›</a:t>
            </a:fld>
            <a:endParaRPr lang="en-US"/>
          </a:p>
        </p:txBody>
      </p:sp>
    </p:spTree>
    <p:extLst>
      <p:ext uri="{BB962C8B-B14F-4D97-AF65-F5344CB8AC3E}">
        <p14:creationId xmlns:p14="http://schemas.microsoft.com/office/powerpoint/2010/main" val="3361922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E60E5F-8CF1-4103-BD5E-F03444891FF2}" type="datetimeFigureOut">
              <a:rPr lang="en-US" smtClean="0"/>
              <a:t>4/23/2012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1A8C3-2F33-411E-9D8B-546B5D020B2D}" type="slidenum">
              <a:rPr lang="en-US" smtClean="0"/>
              <a:t>‹#›</a:t>
            </a:fld>
            <a:endParaRPr lang="en-US"/>
          </a:p>
        </p:txBody>
      </p:sp>
    </p:spTree>
    <p:extLst>
      <p:ext uri="{BB962C8B-B14F-4D97-AF65-F5344CB8AC3E}">
        <p14:creationId xmlns:p14="http://schemas.microsoft.com/office/powerpoint/2010/main" val="111700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E60E5F-8CF1-4103-BD5E-F03444891FF2}" type="datetimeFigureOut">
              <a:rPr lang="en-US" smtClean="0"/>
              <a:t>4/23/2012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31A8C3-2F33-411E-9D8B-546B5D020B2D}" type="slidenum">
              <a:rPr lang="en-US" smtClean="0"/>
              <a:t>‹#›</a:t>
            </a:fld>
            <a:endParaRPr lang="en-US"/>
          </a:p>
        </p:txBody>
      </p:sp>
    </p:spTree>
    <p:extLst>
      <p:ext uri="{BB962C8B-B14F-4D97-AF65-F5344CB8AC3E}">
        <p14:creationId xmlns:p14="http://schemas.microsoft.com/office/powerpoint/2010/main" val="195475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E60E5F-8CF1-4103-BD5E-F03444891FF2}" type="datetimeFigureOut">
              <a:rPr lang="en-US" smtClean="0"/>
              <a:t>4/23/2012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31A8C3-2F33-411E-9D8B-546B5D020B2D}" type="slidenum">
              <a:rPr lang="en-US" smtClean="0"/>
              <a:t>‹#›</a:t>
            </a:fld>
            <a:endParaRPr lang="en-US"/>
          </a:p>
        </p:txBody>
      </p:sp>
    </p:spTree>
    <p:extLst>
      <p:ext uri="{BB962C8B-B14F-4D97-AF65-F5344CB8AC3E}">
        <p14:creationId xmlns:p14="http://schemas.microsoft.com/office/powerpoint/2010/main" val="362618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E60E5F-8CF1-4103-BD5E-F03444891FF2}" type="datetimeFigureOut">
              <a:rPr lang="en-US" smtClean="0"/>
              <a:t>4/23/2012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31A8C3-2F33-411E-9D8B-546B5D020B2D}" type="slidenum">
              <a:rPr lang="en-US" smtClean="0"/>
              <a:t>‹#›</a:t>
            </a:fld>
            <a:endParaRPr lang="en-US"/>
          </a:p>
        </p:txBody>
      </p:sp>
    </p:spTree>
    <p:extLst>
      <p:ext uri="{BB962C8B-B14F-4D97-AF65-F5344CB8AC3E}">
        <p14:creationId xmlns:p14="http://schemas.microsoft.com/office/powerpoint/2010/main" val="331124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60E5F-8CF1-4103-BD5E-F03444891FF2}" type="datetimeFigureOut">
              <a:rPr lang="en-US" smtClean="0"/>
              <a:t>4/23/2012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1A8C3-2F33-411E-9D8B-546B5D020B2D}" type="slidenum">
              <a:rPr lang="en-US" smtClean="0"/>
              <a:t>‹#›</a:t>
            </a:fld>
            <a:endParaRPr lang="en-US"/>
          </a:p>
        </p:txBody>
      </p:sp>
    </p:spTree>
    <p:extLst>
      <p:ext uri="{BB962C8B-B14F-4D97-AF65-F5344CB8AC3E}">
        <p14:creationId xmlns:p14="http://schemas.microsoft.com/office/powerpoint/2010/main" val="262214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E60E5F-8CF1-4103-BD5E-F03444891FF2}" type="datetimeFigureOut">
              <a:rPr lang="en-US" smtClean="0"/>
              <a:t>4/23/2012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1A8C3-2F33-411E-9D8B-546B5D020B2D}" type="slidenum">
              <a:rPr lang="en-US" smtClean="0"/>
              <a:t>‹#›</a:t>
            </a:fld>
            <a:endParaRPr lang="en-US"/>
          </a:p>
        </p:txBody>
      </p:sp>
    </p:spTree>
    <p:extLst>
      <p:ext uri="{BB962C8B-B14F-4D97-AF65-F5344CB8AC3E}">
        <p14:creationId xmlns:p14="http://schemas.microsoft.com/office/powerpoint/2010/main" val="423332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60E5F-8CF1-4103-BD5E-F03444891FF2}" type="datetimeFigureOut">
              <a:rPr lang="en-US" smtClean="0"/>
              <a:t>4/23/2012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31A8C3-2F33-411E-9D8B-546B5D020B2D}" type="slidenum">
              <a:rPr lang="en-US" smtClean="0"/>
              <a:t>‹#›</a:t>
            </a:fld>
            <a:endParaRPr lang="en-US"/>
          </a:p>
        </p:txBody>
      </p:sp>
      <p:sp>
        <p:nvSpPr>
          <p:cNvPr id="7" name="Rectangle 6"/>
          <p:cNvSpPr/>
          <p:nvPr userDrawn="1"/>
        </p:nvSpPr>
        <p:spPr>
          <a:xfrm>
            <a:off x="228600" y="228600"/>
            <a:ext cx="8686800" cy="6400800"/>
          </a:xfrm>
          <a:prstGeom prst="rect">
            <a:avLst/>
          </a:prstGeom>
          <a:noFill/>
          <a:ln w="152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344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en.wikipedia.org/wiki/Leadership_in_Energy_and_Environmental_Design"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31891" t="11025" r="42468" b="46411"/>
          <a:stretch/>
        </p:blipFill>
        <p:spPr bwMode="auto">
          <a:xfrm>
            <a:off x="633730" y="1628775"/>
            <a:ext cx="3938270" cy="4086225"/>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228600" y="884755"/>
            <a:ext cx="8763000" cy="523220"/>
          </a:xfrm>
          <a:prstGeom prst="rect">
            <a:avLst/>
          </a:prstGeom>
        </p:spPr>
        <p:txBody>
          <a:bodyPr wrap="square">
            <a:spAutoFit/>
          </a:bodyPr>
          <a:lstStyle/>
          <a:p>
            <a:pPr algn="ctr"/>
            <a:r>
              <a:rPr lang="en-US" sz="2800" b="1" dirty="0"/>
              <a:t>Military Health Facility Capital Investment Planning</a:t>
            </a:r>
          </a:p>
        </p:txBody>
      </p:sp>
      <p:sp>
        <p:nvSpPr>
          <p:cNvPr id="6" name="Rectangle 5"/>
          <p:cNvSpPr/>
          <p:nvPr/>
        </p:nvSpPr>
        <p:spPr>
          <a:xfrm>
            <a:off x="4343400" y="1668482"/>
            <a:ext cx="4572000" cy="3970318"/>
          </a:xfrm>
          <a:prstGeom prst="rect">
            <a:avLst/>
          </a:prstGeom>
        </p:spPr>
        <p:txBody>
          <a:bodyPr>
            <a:spAutoFit/>
          </a:bodyPr>
          <a:lstStyle/>
          <a:p>
            <a:pPr algn="ctr"/>
            <a:r>
              <a:rPr lang="en-US" i="1" dirty="0" smtClean="0"/>
              <a:t>Tuesday April 17, 2012 at 3:00 PM</a:t>
            </a:r>
          </a:p>
          <a:p>
            <a:pPr algn="ctr"/>
            <a:r>
              <a:rPr lang="en-US" i="1" dirty="0" smtClean="0"/>
              <a:t>in</a:t>
            </a:r>
            <a:endParaRPr lang="en-US" dirty="0"/>
          </a:p>
          <a:p>
            <a:pPr algn="ctr"/>
            <a:r>
              <a:rPr lang="en-US" dirty="0" smtClean="0"/>
              <a:t>535 </a:t>
            </a:r>
            <a:r>
              <a:rPr lang="en-US" dirty="0" err="1" smtClean="0"/>
              <a:t>Duckering</a:t>
            </a:r>
            <a:r>
              <a:rPr lang="en-US" dirty="0" smtClean="0"/>
              <a:t> BLD</a:t>
            </a:r>
          </a:p>
          <a:p>
            <a:pPr algn="ctr"/>
            <a:r>
              <a:rPr lang="en-US" dirty="0" smtClean="0"/>
              <a:t>University of Alaska Fairbanks</a:t>
            </a:r>
          </a:p>
          <a:p>
            <a:pPr algn="ctr"/>
            <a:endParaRPr lang="en-US" dirty="0"/>
          </a:p>
          <a:p>
            <a:pPr algn="ctr"/>
            <a:r>
              <a:rPr lang="en-US" sz="1400" b="1" i="1" dirty="0" smtClean="0"/>
              <a:t>You are invited to attend the</a:t>
            </a:r>
          </a:p>
          <a:p>
            <a:pPr algn="ctr"/>
            <a:r>
              <a:rPr lang="en-US" b="1" dirty="0" smtClean="0"/>
              <a:t>Engineering </a:t>
            </a:r>
            <a:r>
              <a:rPr lang="en-US" b="1" dirty="0"/>
              <a:t>Science Management </a:t>
            </a:r>
            <a:endParaRPr lang="en-US" b="1" dirty="0" smtClean="0"/>
          </a:p>
          <a:p>
            <a:pPr algn="ctr"/>
            <a:r>
              <a:rPr lang="en-US" b="1" dirty="0" smtClean="0"/>
              <a:t>Masters </a:t>
            </a:r>
            <a:r>
              <a:rPr lang="en-US" b="1" dirty="0"/>
              <a:t>Program Final </a:t>
            </a:r>
            <a:r>
              <a:rPr lang="en-US" b="1" dirty="0" smtClean="0"/>
              <a:t>Project </a:t>
            </a:r>
          </a:p>
          <a:p>
            <a:pPr algn="ctr"/>
            <a:r>
              <a:rPr lang="en-US" b="1" dirty="0" smtClean="0"/>
              <a:t>for</a:t>
            </a:r>
          </a:p>
          <a:p>
            <a:pPr algn="ctr"/>
            <a:r>
              <a:rPr lang="en-US" b="1" dirty="0" smtClean="0"/>
              <a:t>Scott </a:t>
            </a:r>
            <a:r>
              <a:rPr lang="en-US" b="1" dirty="0" err="1" smtClean="0"/>
              <a:t>Shopa</a:t>
            </a:r>
            <a:endParaRPr lang="en-US" b="1" dirty="0" smtClean="0"/>
          </a:p>
          <a:p>
            <a:pPr algn="ctr"/>
            <a:endParaRPr lang="en-US" b="1" dirty="0"/>
          </a:p>
          <a:p>
            <a:pPr algn="ctr"/>
            <a:r>
              <a:rPr lang="en-US" dirty="0" smtClean="0"/>
              <a:t>A look at the Military Medical System’s </a:t>
            </a:r>
          </a:p>
          <a:p>
            <a:pPr algn="ctr"/>
            <a:r>
              <a:rPr lang="en-US" dirty="0" smtClean="0"/>
              <a:t>capital investment decision process and recommendations for reducing costs.</a:t>
            </a:r>
            <a:endParaRPr lang="en-US" dirty="0"/>
          </a:p>
        </p:txBody>
      </p:sp>
      <p:sp>
        <p:nvSpPr>
          <p:cNvPr id="7" name="Rectangle 6"/>
          <p:cNvSpPr/>
          <p:nvPr/>
        </p:nvSpPr>
        <p:spPr>
          <a:xfrm>
            <a:off x="228600" y="228600"/>
            <a:ext cx="8686800" cy="6400800"/>
          </a:xfrm>
          <a:prstGeom prst="rect">
            <a:avLst/>
          </a:prstGeom>
          <a:noFill/>
          <a:ln w="152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254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Importance of MHS Capital Investment</a:t>
            </a:r>
            <a:endParaRPr lang="en-US" dirty="0"/>
          </a:p>
        </p:txBody>
      </p:sp>
      <p:sp>
        <p:nvSpPr>
          <p:cNvPr id="3" name="Content Placeholder 2"/>
          <p:cNvSpPr>
            <a:spLocks noGrp="1"/>
          </p:cNvSpPr>
          <p:nvPr>
            <p:ph idx="1"/>
          </p:nvPr>
        </p:nvSpPr>
        <p:spPr/>
        <p:txBody>
          <a:bodyPr>
            <a:normAutofit fontScale="92500" lnSpcReduction="20000"/>
          </a:bodyPr>
          <a:lstStyle/>
          <a:p>
            <a:pPr lvl="0"/>
            <a:r>
              <a:rPr lang="en-US" i="1" dirty="0"/>
              <a:t>Kaiserslautern </a:t>
            </a:r>
            <a:r>
              <a:rPr lang="en-US" dirty="0"/>
              <a:t>Military Hospital, located in Germany was built in 1938 by the Nazi government and is still in use as a United States Army Clinic</a:t>
            </a:r>
            <a:r>
              <a:rPr lang="en-US" dirty="0" smtClean="0"/>
              <a:t>.   </a:t>
            </a:r>
            <a:endParaRPr lang="en-US" dirty="0"/>
          </a:p>
          <a:p>
            <a:r>
              <a:rPr lang="en-US" dirty="0"/>
              <a:t>Irwin Army Community Hospital, Fort Riley, Kansas was designed in the 1930s; construction began in 1947 and has been in operation since 1952.</a:t>
            </a:r>
          </a:p>
          <a:p>
            <a:pPr lvl="0"/>
            <a:r>
              <a:rPr lang="en-US" dirty="0" smtClean="0"/>
              <a:t>Tripler </a:t>
            </a:r>
            <a:r>
              <a:rPr lang="en-US" dirty="0"/>
              <a:t>Army Medical Center located in Hawaii, was completed in 1949 and is designated as a historic building, which the military is still using.  </a:t>
            </a:r>
          </a:p>
          <a:p>
            <a:pPr marL="0" indent="0">
              <a:buNone/>
            </a:pPr>
            <a:endParaRPr lang="en-US" dirty="0"/>
          </a:p>
        </p:txBody>
      </p:sp>
    </p:spTree>
    <p:extLst>
      <p:ext uri="{BB962C8B-B14F-4D97-AF65-F5344CB8AC3E}">
        <p14:creationId xmlns:p14="http://schemas.microsoft.com/office/powerpoint/2010/main" val="3194312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Walter Reed Scandal</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3314" r="50000" b="7120"/>
          <a:stretch/>
        </p:blipFill>
        <p:spPr bwMode="auto">
          <a:xfrm>
            <a:off x="990600" y="1143000"/>
            <a:ext cx="7162800" cy="533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947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Considerations</a:t>
            </a:r>
            <a:endParaRPr lang="en-US" dirty="0"/>
          </a:p>
        </p:txBody>
      </p:sp>
      <p:sp>
        <p:nvSpPr>
          <p:cNvPr id="3" name="Content Placeholder 2"/>
          <p:cNvSpPr>
            <a:spLocks noGrp="1"/>
          </p:cNvSpPr>
          <p:nvPr>
            <p:ph idx="1"/>
          </p:nvPr>
        </p:nvSpPr>
        <p:spPr>
          <a:xfrm>
            <a:off x="457200" y="1905000"/>
            <a:ext cx="8229600" cy="3276600"/>
          </a:xfrm>
        </p:spPr>
        <p:txBody>
          <a:bodyPr/>
          <a:lstStyle/>
          <a:p>
            <a:r>
              <a:rPr lang="en-US" dirty="0" smtClean="0"/>
              <a:t>Unique and complex</a:t>
            </a:r>
          </a:p>
          <a:p>
            <a:r>
              <a:rPr lang="en-US" dirty="0" smtClean="0"/>
              <a:t>Agenda and cost</a:t>
            </a:r>
          </a:p>
          <a:p>
            <a:r>
              <a:rPr lang="en-US" dirty="0" smtClean="0"/>
              <a:t>Multi-functional</a:t>
            </a:r>
          </a:p>
          <a:p>
            <a:r>
              <a:rPr lang="en-US" dirty="0" smtClean="0"/>
              <a:t>News worthy</a:t>
            </a:r>
          </a:p>
          <a:p>
            <a:r>
              <a:rPr lang="en-US" dirty="0" smtClean="0"/>
              <a:t>Special Management</a:t>
            </a:r>
          </a:p>
          <a:p>
            <a:pPr marL="0" indent="0">
              <a:buNone/>
            </a:pPr>
            <a:endParaRPr lang="en-US" dirty="0"/>
          </a:p>
        </p:txBody>
      </p:sp>
    </p:spTree>
    <p:extLst>
      <p:ext uri="{BB962C8B-B14F-4D97-AF65-F5344CB8AC3E}">
        <p14:creationId xmlns:p14="http://schemas.microsoft.com/office/powerpoint/2010/main" val="8526401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Unique Capital Investment Decision Making</a:t>
            </a:r>
            <a:endParaRPr lang="en-US" sz="3200" b="1" dirty="0"/>
          </a:p>
        </p:txBody>
      </p:sp>
      <p:pic>
        <p:nvPicPr>
          <p:cNvPr id="4" name="Content Placeholder 3"/>
          <p:cNvPicPr>
            <a:picLocks noGrp="1"/>
          </p:cNvPicPr>
          <p:nvPr>
            <p:ph idx="1"/>
          </p:nvPr>
        </p:nvPicPr>
        <p:blipFill rotWithShape="1">
          <a:blip r:embed="rId2"/>
          <a:srcRect l="10783" r="8746" b="21086"/>
          <a:stretch/>
        </p:blipFill>
        <p:spPr bwMode="auto">
          <a:xfrm>
            <a:off x="879791" y="1600200"/>
            <a:ext cx="7384418" cy="4525963"/>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4343400" y="6248400"/>
            <a:ext cx="4606774" cy="369332"/>
          </a:xfrm>
          <a:prstGeom prst="rect">
            <a:avLst/>
          </a:prstGeom>
          <a:noFill/>
        </p:spPr>
        <p:txBody>
          <a:bodyPr wrap="none" rtlCol="0">
            <a:spAutoFit/>
          </a:bodyPr>
          <a:lstStyle/>
          <a:p>
            <a:r>
              <a:rPr lang="en-US" dirty="0" smtClean="0"/>
              <a:t>Managing &amp; Leading Engineering Organizations</a:t>
            </a:r>
            <a:endParaRPr lang="en-US" dirty="0"/>
          </a:p>
        </p:txBody>
      </p:sp>
    </p:spTree>
    <p:extLst>
      <p:ext uri="{BB962C8B-B14F-4D97-AF65-F5344CB8AC3E}">
        <p14:creationId xmlns:p14="http://schemas.microsoft.com/office/powerpoint/2010/main" val="648432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Sequential Military Capital Investment Process</a:t>
            </a:r>
            <a:endParaRPr lang="en-US" sz="3200" b="1" dirty="0"/>
          </a:p>
        </p:txBody>
      </p:sp>
      <p:pic>
        <p:nvPicPr>
          <p:cNvPr id="4" name="Content Placeholder 3"/>
          <p:cNvPicPr>
            <a:picLocks noGrp="1"/>
          </p:cNvPicPr>
          <p:nvPr>
            <p:ph idx="1"/>
          </p:nvPr>
        </p:nvPicPr>
        <p:blipFill rotWithShape="1">
          <a:blip r:embed="rId2"/>
          <a:srcRect l="17971" t="13418" r="21126" b="13418"/>
          <a:stretch/>
        </p:blipFill>
        <p:spPr bwMode="auto">
          <a:xfrm>
            <a:off x="1558007" y="1600200"/>
            <a:ext cx="6027985" cy="45259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1052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Content Placeholder 2"/>
          <p:cNvSpPr>
            <a:spLocks noGrp="1"/>
          </p:cNvSpPr>
          <p:nvPr>
            <p:ph idx="1"/>
          </p:nvPr>
        </p:nvSpPr>
        <p:spPr/>
        <p:txBody>
          <a:bodyPr>
            <a:normAutofit/>
          </a:bodyPr>
          <a:lstStyle/>
          <a:p>
            <a:r>
              <a:rPr lang="en-US" dirty="0" smtClean="0"/>
              <a:t>Historic Process</a:t>
            </a:r>
          </a:p>
          <a:p>
            <a:r>
              <a:rPr lang="en-US" dirty="0" smtClean="0"/>
              <a:t>The </a:t>
            </a:r>
            <a:r>
              <a:rPr lang="en-US" dirty="0"/>
              <a:t>2008 Stimulus fully funded two Army hospitals:</a:t>
            </a:r>
          </a:p>
          <a:p>
            <a:pPr lvl="1"/>
            <a:r>
              <a:rPr lang="en-US" dirty="0"/>
              <a:t>Fort </a:t>
            </a:r>
            <a:r>
              <a:rPr lang="en-US" dirty="0" err="1"/>
              <a:t>Benning</a:t>
            </a:r>
            <a:r>
              <a:rPr lang="en-US" dirty="0"/>
              <a:t>, Georgia ($507M) </a:t>
            </a:r>
          </a:p>
          <a:p>
            <a:pPr lvl="1"/>
            <a:r>
              <a:rPr lang="en-US" dirty="0"/>
              <a:t>Fort Riley, Kansas ($404M) </a:t>
            </a:r>
          </a:p>
          <a:p>
            <a:r>
              <a:rPr lang="en-US" dirty="0"/>
              <a:t>The 2009 ARRA legislation fully funded the $931M dollar Fort Hood hospital in Texas</a:t>
            </a:r>
            <a:r>
              <a:rPr lang="en-US" dirty="0" smtClean="0"/>
              <a:t>.</a:t>
            </a:r>
          </a:p>
          <a:p>
            <a:r>
              <a:rPr lang="en-US" dirty="0"/>
              <a:t>Regional Requirements Generation</a:t>
            </a:r>
          </a:p>
          <a:p>
            <a:pPr marL="0" indent="0">
              <a:buNone/>
            </a:pPr>
            <a:endParaRPr lang="en-US" dirty="0"/>
          </a:p>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48095836"/>
              </p:ext>
            </p:extLst>
          </p:nvPr>
        </p:nvGraphicFramePr>
        <p:xfrm>
          <a:off x="6400800" y="381000"/>
          <a:ext cx="2362200" cy="175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2033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a:extLst>
              <a:ext uri="{28A0092B-C50C-407E-A947-70E740481C1C}">
                <a14:useLocalDpi xmlns:a14="http://schemas.microsoft.com/office/drawing/2010/main" val="0"/>
              </a:ext>
            </a:extLst>
          </a:blip>
          <a:srcRect l="50513" r="513" b="5785"/>
          <a:stretch>
            <a:fillRect/>
          </a:stretch>
        </p:blipFill>
        <p:spPr bwMode="auto">
          <a:xfrm>
            <a:off x="0" y="-31750"/>
            <a:ext cx="9144000"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3"/>
          <p:cNvSpPr txBox="1">
            <a:spLocks noChangeArrowheads="1"/>
          </p:cNvSpPr>
          <p:nvPr/>
        </p:nvSpPr>
        <p:spPr bwMode="auto">
          <a:xfrm rot="10800000" flipV="1">
            <a:off x="0" y="4467225"/>
            <a:ext cx="1066800"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600" b="1">
                <a:solidFill>
                  <a:srgbClr val="FFFF00"/>
                </a:solidFill>
                <a:latin typeface="Arial" charset="0"/>
              </a:defRPr>
            </a:lvl1pPr>
            <a:lvl2pPr marL="742950" indent="-285750" eaLnBrk="0" hangingPunct="0">
              <a:defRPr sz="2600" b="1">
                <a:solidFill>
                  <a:srgbClr val="FFFF00"/>
                </a:solidFill>
                <a:latin typeface="Arial" charset="0"/>
              </a:defRPr>
            </a:lvl2pPr>
            <a:lvl3pPr marL="1143000" indent="-228600" eaLnBrk="0" hangingPunct="0">
              <a:defRPr sz="2600" b="1">
                <a:solidFill>
                  <a:srgbClr val="FFFF00"/>
                </a:solidFill>
                <a:latin typeface="Arial" charset="0"/>
              </a:defRPr>
            </a:lvl3pPr>
            <a:lvl4pPr marL="1600200" indent="-228600" eaLnBrk="0" hangingPunct="0">
              <a:defRPr sz="2600" b="1">
                <a:solidFill>
                  <a:srgbClr val="FFFF00"/>
                </a:solidFill>
                <a:latin typeface="Arial" charset="0"/>
              </a:defRPr>
            </a:lvl4pPr>
            <a:lvl5pPr marL="2057400" indent="-228600" eaLnBrk="0" hangingPunct="0">
              <a:defRPr sz="2600" b="1">
                <a:solidFill>
                  <a:srgbClr val="FFFF00"/>
                </a:solidFill>
                <a:latin typeface="Arial" charset="0"/>
              </a:defRPr>
            </a:lvl5pPr>
            <a:lvl6pPr marL="2514600" indent="-228600" eaLnBrk="0" fontAlgn="base" hangingPunct="0">
              <a:spcBef>
                <a:spcPct val="0"/>
              </a:spcBef>
              <a:spcAft>
                <a:spcPct val="0"/>
              </a:spcAft>
              <a:defRPr sz="2600" b="1">
                <a:solidFill>
                  <a:srgbClr val="FFFF00"/>
                </a:solidFill>
                <a:latin typeface="Arial" charset="0"/>
              </a:defRPr>
            </a:lvl6pPr>
            <a:lvl7pPr marL="2971800" indent="-228600" eaLnBrk="0" fontAlgn="base" hangingPunct="0">
              <a:spcBef>
                <a:spcPct val="0"/>
              </a:spcBef>
              <a:spcAft>
                <a:spcPct val="0"/>
              </a:spcAft>
              <a:defRPr sz="2600" b="1">
                <a:solidFill>
                  <a:srgbClr val="FFFF00"/>
                </a:solidFill>
                <a:latin typeface="Arial" charset="0"/>
              </a:defRPr>
            </a:lvl7pPr>
            <a:lvl8pPr marL="3429000" indent="-228600" eaLnBrk="0" fontAlgn="base" hangingPunct="0">
              <a:spcBef>
                <a:spcPct val="0"/>
              </a:spcBef>
              <a:spcAft>
                <a:spcPct val="0"/>
              </a:spcAft>
              <a:defRPr sz="2600" b="1">
                <a:solidFill>
                  <a:srgbClr val="FFFF00"/>
                </a:solidFill>
                <a:latin typeface="Arial" charset="0"/>
              </a:defRPr>
            </a:lvl8pPr>
            <a:lvl9pPr marL="3886200" indent="-228600" eaLnBrk="0" fontAlgn="base" hangingPunct="0">
              <a:spcBef>
                <a:spcPct val="0"/>
              </a:spcBef>
              <a:spcAft>
                <a:spcPct val="0"/>
              </a:spcAft>
              <a:defRPr sz="2600" b="1">
                <a:solidFill>
                  <a:srgbClr val="FFFF00"/>
                </a:solidFill>
                <a:latin typeface="Arial" charset="0"/>
              </a:defRPr>
            </a:lvl9pPr>
          </a:lstStyle>
          <a:p>
            <a:pPr eaLnBrk="1" hangingPunct="1"/>
            <a:r>
              <a:rPr lang="en-US" sz="1300">
                <a:latin typeface="Calibri" pitchFamily="34" charset="0"/>
              </a:rPr>
              <a:t>Historical</a:t>
            </a:r>
          </a:p>
          <a:p>
            <a:pPr eaLnBrk="1" hangingPunct="1"/>
            <a:r>
              <a:rPr lang="en-US" sz="1300">
                <a:latin typeface="Calibri" pitchFamily="34" charset="0"/>
              </a:rPr>
              <a:t>MILCON </a:t>
            </a:r>
          </a:p>
          <a:p>
            <a:pPr eaLnBrk="1" hangingPunct="1"/>
            <a:r>
              <a:rPr lang="en-US" sz="1300">
                <a:latin typeface="Calibri" pitchFamily="34" charset="0"/>
              </a:rPr>
              <a:t>Funding</a:t>
            </a:r>
          </a:p>
        </p:txBody>
      </p:sp>
      <p:sp>
        <p:nvSpPr>
          <p:cNvPr id="5" name="Rectangle 4"/>
          <p:cNvSpPr/>
          <p:nvPr/>
        </p:nvSpPr>
        <p:spPr bwMode="auto">
          <a:xfrm>
            <a:off x="8229600" y="3810000"/>
            <a:ext cx="304800" cy="152400"/>
          </a:xfrm>
          <a:prstGeom prst="rect">
            <a:avLst/>
          </a:prstGeom>
          <a:solidFill>
            <a:srgbClr val="ACF2AE"/>
          </a:solidFill>
          <a:ln w="9525" cap="flat" cmpd="sng" algn="ctr">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6" name="Rectangle 5"/>
          <p:cNvSpPr/>
          <p:nvPr/>
        </p:nvSpPr>
        <p:spPr bwMode="auto">
          <a:xfrm>
            <a:off x="8305800" y="4164013"/>
            <a:ext cx="381000" cy="152400"/>
          </a:xfrm>
          <a:prstGeom prst="rect">
            <a:avLst/>
          </a:prstGeom>
          <a:solidFill>
            <a:srgbClr val="ACF2AE"/>
          </a:solidFill>
          <a:ln w="9525" cap="flat" cmpd="sng" algn="ctr">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8" name="Rectangle 7"/>
          <p:cNvSpPr/>
          <p:nvPr/>
        </p:nvSpPr>
        <p:spPr bwMode="auto">
          <a:xfrm>
            <a:off x="8305800" y="4495800"/>
            <a:ext cx="152400" cy="152400"/>
          </a:xfrm>
          <a:prstGeom prst="rect">
            <a:avLst/>
          </a:prstGeom>
          <a:solidFill>
            <a:srgbClr val="1D07A1"/>
          </a:solidFill>
          <a:ln w="9525" cap="flat" cmpd="sng" algn="ctr">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7" name="Rectangle 6"/>
          <p:cNvSpPr/>
          <p:nvPr/>
        </p:nvSpPr>
        <p:spPr bwMode="auto">
          <a:xfrm>
            <a:off x="8305800" y="4505325"/>
            <a:ext cx="304800" cy="152400"/>
          </a:xfrm>
          <a:prstGeom prst="rect">
            <a:avLst/>
          </a:prstGeom>
          <a:solidFill>
            <a:srgbClr val="ACF2AE">
              <a:alpha val="51000"/>
            </a:srgbClr>
          </a:solidFill>
          <a:ln w="9525" cap="flat" cmpd="sng" algn="ctr">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9" name="Rectangle 8"/>
          <p:cNvSpPr/>
          <p:nvPr/>
        </p:nvSpPr>
        <p:spPr bwMode="auto">
          <a:xfrm>
            <a:off x="8458200" y="4495800"/>
            <a:ext cx="228600" cy="228600"/>
          </a:xfrm>
          <a:prstGeom prst="rect">
            <a:avLst/>
          </a:prstGeom>
          <a:solidFill>
            <a:srgbClr val="ACF2AE"/>
          </a:solidFill>
          <a:ln w="9525" cap="flat" cmpd="sng" algn="ctr">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endParaRPr>
          </a:p>
        </p:txBody>
      </p:sp>
      <p:sp>
        <p:nvSpPr>
          <p:cNvPr id="2" name="TextBox 1"/>
          <p:cNvSpPr txBox="1"/>
          <p:nvPr/>
        </p:nvSpPr>
        <p:spPr>
          <a:xfrm>
            <a:off x="5867400" y="5983069"/>
            <a:ext cx="3061287" cy="646331"/>
          </a:xfrm>
          <a:prstGeom prst="rect">
            <a:avLst/>
          </a:prstGeom>
          <a:noFill/>
        </p:spPr>
        <p:txBody>
          <a:bodyPr wrap="none" rtlCol="0">
            <a:spAutoFit/>
          </a:bodyPr>
          <a:lstStyle/>
          <a:p>
            <a:r>
              <a:rPr lang="en-US" dirty="0" smtClean="0"/>
              <a:t>Functions for Calculus</a:t>
            </a:r>
          </a:p>
          <a:p>
            <a:r>
              <a:rPr lang="en-US" dirty="0" smtClean="0"/>
              <a:t>Engineering Economic Analysis</a:t>
            </a:r>
            <a:endParaRPr lang="en-US" dirty="0"/>
          </a:p>
        </p:txBody>
      </p:sp>
    </p:spTree>
    <p:extLst>
      <p:ext uri="{BB962C8B-B14F-4D97-AF65-F5344CB8AC3E}">
        <p14:creationId xmlns:p14="http://schemas.microsoft.com/office/powerpoint/2010/main" val="2491411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Planning</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l="2083" t="6598" r="2344" b="8681"/>
          <a:stretch>
            <a:fillRect/>
          </a:stretch>
        </p:blipFill>
        <p:spPr bwMode="auto">
          <a:xfrm>
            <a:off x="5715000" y="1143000"/>
            <a:ext cx="3098999" cy="1524000"/>
          </a:xfrm>
          <a:prstGeom prst="rect">
            <a:avLst/>
          </a:prstGeom>
          <a:noFill/>
          <a:ln>
            <a:noFill/>
          </a:ln>
          <a:effectLst/>
          <a:extLst/>
        </p:spPr>
      </p:pic>
      <p:sp>
        <p:nvSpPr>
          <p:cNvPr id="5" name="Rectangle 4"/>
          <p:cNvSpPr/>
          <p:nvPr/>
        </p:nvSpPr>
        <p:spPr>
          <a:xfrm>
            <a:off x="228600" y="2078772"/>
            <a:ext cx="8534400" cy="4093428"/>
          </a:xfrm>
          <a:prstGeom prst="rect">
            <a:avLst/>
          </a:prstGeom>
        </p:spPr>
        <p:txBody>
          <a:bodyPr wrap="square">
            <a:spAutoFit/>
          </a:bodyPr>
          <a:lstStyle/>
          <a:p>
            <a:pPr marL="285750" lvl="0" indent="-285750">
              <a:buFont typeface="Arial" pitchFamily="34" charset="0"/>
              <a:buChar char="•"/>
            </a:pPr>
            <a:r>
              <a:rPr lang="en-US" sz="2000" u="sng" dirty="0"/>
              <a:t>Population Analysis</a:t>
            </a:r>
            <a:r>
              <a:rPr lang="en-US" sz="2000" dirty="0"/>
              <a:t> defines the population using </a:t>
            </a:r>
            <a:endParaRPr lang="en-US" sz="2000" dirty="0" smtClean="0"/>
          </a:p>
          <a:p>
            <a:pPr lvl="0"/>
            <a:r>
              <a:rPr lang="en-US" sz="2000" dirty="0" smtClean="0"/>
              <a:t>MHS </a:t>
            </a:r>
            <a:r>
              <a:rPr lang="en-US" sz="2000" dirty="0"/>
              <a:t>services and determines to the extent to which </a:t>
            </a:r>
            <a:endParaRPr lang="en-US" sz="2000" dirty="0" smtClean="0"/>
          </a:p>
          <a:p>
            <a:pPr lvl="0"/>
            <a:r>
              <a:rPr lang="en-US" sz="2000" dirty="0" smtClean="0"/>
              <a:t>primary </a:t>
            </a:r>
            <a:r>
              <a:rPr lang="en-US" sz="2000" dirty="0"/>
              <a:t>verses specialty care is relied upon.</a:t>
            </a:r>
          </a:p>
          <a:p>
            <a:r>
              <a:rPr lang="en-US" sz="2000" dirty="0"/>
              <a:t> </a:t>
            </a:r>
          </a:p>
          <a:p>
            <a:pPr marL="285750" lvl="0" indent="-285750">
              <a:buFont typeface="Arial" pitchFamily="34" charset="0"/>
              <a:buChar char="•"/>
            </a:pPr>
            <a:r>
              <a:rPr lang="en-US" sz="2000" u="sng" dirty="0"/>
              <a:t>Workload Analysis </a:t>
            </a:r>
            <a:r>
              <a:rPr lang="en-US" sz="2000" dirty="0"/>
              <a:t>contrasts historical utilization records with normal workload attributed to the population.</a:t>
            </a:r>
          </a:p>
          <a:p>
            <a:r>
              <a:rPr lang="en-US" sz="2000" dirty="0"/>
              <a:t> </a:t>
            </a:r>
          </a:p>
          <a:p>
            <a:pPr marL="285750" lvl="0" indent="-285750">
              <a:buFont typeface="Arial" pitchFamily="34" charset="0"/>
              <a:buChar char="•"/>
            </a:pPr>
            <a:r>
              <a:rPr lang="en-US" sz="2000" u="sng" dirty="0"/>
              <a:t>Provider Analysis</a:t>
            </a:r>
            <a:r>
              <a:rPr lang="en-US" sz="2000" dirty="0"/>
              <a:t> determines the number and composition of medical providers and recommends the optimal building configurations.</a:t>
            </a:r>
          </a:p>
          <a:p>
            <a:r>
              <a:rPr lang="en-US" sz="2000" dirty="0"/>
              <a:t> </a:t>
            </a:r>
          </a:p>
          <a:p>
            <a:pPr marL="285750" lvl="0" indent="-285750">
              <a:buFont typeface="Arial" pitchFamily="34" charset="0"/>
              <a:buChar char="•"/>
            </a:pPr>
            <a:r>
              <a:rPr lang="en-US" sz="2000" u="sng" dirty="0"/>
              <a:t>Space Analysis </a:t>
            </a:r>
            <a:r>
              <a:rPr lang="en-US" sz="2000" dirty="0"/>
              <a:t>combines workload and staffing forecasts with identified required spaces.  This analysis utilizes defining characteristics to determine the sizing of rooms based upon the medical purpose.  </a:t>
            </a:r>
          </a:p>
        </p:txBody>
      </p:sp>
      <p:sp>
        <p:nvSpPr>
          <p:cNvPr id="3" name="TextBox 2"/>
          <p:cNvSpPr txBox="1"/>
          <p:nvPr/>
        </p:nvSpPr>
        <p:spPr>
          <a:xfrm>
            <a:off x="533400" y="1447800"/>
            <a:ext cx="6042423" cy="369332"/>
          </a:xfrm>
          <a:prstGeom prst="rect">
            <a:avLst/>
          </a:prstGeom>
          <a:solidFill>
            <a:srgbClr val="FFFF00"/>
          </a:solidFill>
        </p:spPr>
        <p:txBody>
          <a:bodyPr wrap="none" rtlCol="0">
            <a:spAutoFit/>
          </a:bodyPr>
          <a:lstStyle/>
          <a:p>
            <a:r>
              <a:rPr lang="en-US" b="1" dirty="0" smtClean="0"/>
              <a:t>Goal is to merge quantifiable data with leadership objectives.</a:t>
            </a:r>
            <a:endParaRPr lang="en-US" b="1" dirty="0"/>
          </a:p>
        </p:txBody>
      </p:sp>
    </p:spTree>
    <p:extLst>
      <p:ext uri="{BB962C8B-B14F-4D97-AF65-F5344CB8AC3E}">
        <p14:creationId xmlns:p14="http://schemas.microsoft.com/office/powerpoint/2010/main" val="2618985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Planning</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l="2083" t="6598" r="2344" b="8681"/>
          <a:stretch>
            <a:fillRect/>
          </a:stretch>
        </p:blipFill>
        <p:spPr bwMode="auto">
          <a:xfrm>
            <a:off x="381000" y="1143000"/>
            <a:ext cx="8229600" cy="5029200"/>
          </a:xfrm>
          <a:prstGeom prst="rect">
            <a:avLst/>
          </a:prstGeom>
          <a:noFill/>
          <a:ln>
            <a:noFill/>
          </a:ln>
          <a:effectLst/>
          <a:extLst/>
        </p:spPr>
      </p:pic>
    </p:spTree>
    <p:extLst>
      <p:ext uri="{BB962C8B-B14F-4D97-AF65-F5344CB8AC3E}">
        <p14:creationId xmlns:p14="http://schemas.microsoft.com/office/powerpoint/2010/main" val="583927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Objectives</a:t>
            </a:r>
            <a:endParaRPr lang="en-US" dirty="0"/>
          </a:p>
        </p:txBody>
      </p:sp>
      <p:sp>
        <p:nvSpPr>
          <p:cNvPr id="3" name="Content Placeholder 2"/>
          <p:cNvSpPr>
            <a:spLocks noGrp="1"/>
          </p:cNvSpPr>
          <p:nvPr>
            <p:ph idx="1"/>
          </p:nvPr>
        </p:nvSpPr>
        <p:spPr/>
        <p:txBody>
          <a:bodyPr>
            <a:normAutofit/>
          </a:bodyPr>
          <a:lstStyle/>
          <a:p>
            <a:pPr lvl="0"/>
            <a:r>
              <a:rPr lang="en-US" dirty="0"/>
              <a:t>Sustain the force through </a:t>
            </a:r>
            <a:endParaRPr lang="en-US" dirty="0" smtClean="0"/>
          </a:p>
          <a:p>
            <a:pPr marL="0" lvl="0" indent="0">
              <a:buNone/>
            </a:pPr>
            <a:r>
              <a:rPr lang="en-US" dirty="0"/>
              <a:t>	</a:t>
            </a:r>
            <a:r>
              <a:rPr lang="en-US" dirty="0" smtClean="0"/>
              <a:t>recruiting </a:t>
            </a:r>
            <a:r>
              <a:rPr lang="en-US" dirty="0"/>
              <a:t>and </a:t>
            </a:r>
            <a:r>
              <a:rPr lang="en-US" dirty="0" smtClean="0"/>
              <a:t>retention</a:t>
            </a:r>
            <a:endParaRPr lang="en-US" dirty="0"/>
          </a:p>
          <a:p>
            <a:pPr lvl="0"/>
            <a:r>
              <a:rPr lang="en-US" dirty="0"/>
              <a:t>Prepare troops for success </a:t>
            </a:r>
            <a:endParaRPr lang="en-US" dirty="0" smtClean="0"/>
          </a:p>
          <a:p>
            <a:pPr marL="0" lvl="0" indent="0">
              <a:buNone/>
            </a:pPr>
            <a:r>
              <a:rPr lang="en-US" dirty="0"/>
              <a:t>	</a:t>
            </a:r>
            <a:r>
              <a:rPr lang="en-US" dirty="0" smtClean="0"/>
              <a:t>in </a:t>
            </a:r>
            <a:r>
              <a:rPr lang="en-US" dirty="0"/>
              <a:t>the current </a:t>
            </a:r>
            <a:r>
              <a:rPr lang="en-US" dirty="0" smtClean="0"/>
              <a:t>conflict</a:t>
            </a:r>
            <a:r>
              <a:rPr lang="en-US" dirty="0"/>
              <a:t> </a:t>
            </a:r>
          </a:p>
          <a:p>
            <a:pPr lvl="0"/>
            <a:r>
              <a:rPr lang="en-US" dirty="0"/>
              <a:t>Reset the force to prepare for deployments and </a:t>
            </a:r>
            <a:r>
              <a:rPr lang="en-US" dirty="0" smtClean="0"/>
              <a:t>contingencies</a:t>
            </a:r>
            <a:r>
              <a:rPr lang="en-US" dirty="0"/>
              <a:t> </a:t>
            </a:r>
          </a:p>
          <a:p>
            <a:r>
              <a:rPr lang="en-US" dirty="0"/>
              <a:t>Transform the Army</a:t>
            </a:r>
          </a:p>
        </p:txBody>
      </p:sp>
      <p:pic>
        <p:nvPicPr>
          <p:cNvPr id="4" name="Picture 3"/>
          <p:cNvPicPr/>
          <p:nvPr/>
        </p:nvPicPr>
        <p:blipFill>
          <a:blip r:embed="rId2">
            <a:extLst>
              <a:ext uri="{28A0092B-C50C-407E-A947-70E740481C1C}">
                <a14:useLocalDpi xmlns:a14="http://schemas.microsoft.com/office/drawing/2010/main" val="0"/>
              </a:ext>
            </a:extLst>
          </a:blip>
          <a:srcRect l="12019" t="36154" r="15063" b="45128"/>
          <a:stretch>
            <a:fillRect/>
          </a:stretch>
        </p:blipFill>
        <p:spPr bwMode="auto">
          <a:xfrm>
            <a:off x="457200" y="5495925"/>
            <a:ext cx="6124575" cy="981075"/>
          </a:xfrm>
          <a:prstGeom prst="rect">
            <a:avLst/>
          </a:prstGeom>
          <a:noFill/>
          <a:ln>
            <a:noFill/>
          </a:ln>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42" r="8505" b="2391"/>
          <a:stretch/>
        </p:blipFill>
        <p:spPr bwMode="auto">
          <a:xfrm>
            <a:off x="5562600" y="1409489"/>
            <a:ext cx="3168103" cy="23243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575300" y="1422189"/>
            <a:ext cx="1571351" cy="89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515100" y="5943600"/>
            <a:ext cx="2470933" cy="646331"/>
          </a:xfrm>
          <a:prstGeom prst="rect">
            <a:avLst/>
          </a:prstGeom>
          <a:noFill/>
        </p:spPr>
        <p:txBody>
          <a:bodyPr wrap="none" rtlCol="0">
            <a:spAutoFit/>
          </a:bodyPr>
          <a:lstStyle/>
          <a:p>
            <a:r>
              <a:rPr lang="en-US" dirty="0" smtClean="0"/>
              <a:t>Organizational Behavior </a:t>
            </a:r>
          </a:p>
          <a:p>
            <a:r>
              <a:rPr lang="en-US" dirty="0" smtClean="0"/>
              <a:t>in Project Management</a:t>
            </a:r>
            <a:endParaRPr lang="en-US" dirty="0"/>
          </a:p>
        </p:txBody>
      </p:sp>
    </p:spTree>
    <p:extLst>
      <p:ext uri="{BB962C8B-B14F-4D97-AF65-F5344CB8AC3E}">
        <p14:creationId xmlns:p14="http://schemas.microsoft.com/office/powerpoint/2010/main" val="2039595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01975"/>
            <a:ext cx="7772400" cy="1470025"/>
          </a:xfrm>
        </p:spPr>
        <p:txBody>
          <a:bodyPr/>
          <a:lstStyle/>
          <a:p>
            <a:r>
              <a:rPr lang="en-US" dirty="0"/>
              <a:t>Military Health Facility Capital Investment Planning</a:t>
            </a:r>
          </a:p>
        </p:txBody>
      </p:sp>
      <p:sp>
        <p:nvSpPr>
          <p:cNvPr id="3" name="Subtitle 2"/>
          <p:cNvSpPr>
            <a:spLocks noGrp="1"/>
          </p:cNvSpPr>
          <p:nvPr>
            <p:ph type="subTitle" idx="1"/>
          </p:nvPr>
        </p:nvSpPr>
        <p:spPr>
          <a:xfrm>
            <a:off x="1447800" y="4724400"/>
            <a:ext cx="6400800" cy="1752600"/>
          </a:xfrm>
        </p:spPr>
        <p:txBody>
          <a:bodyPr>
            <a:normAutofit fontScale="47500" lnSpcReduction="20000"/>
          </a:bodyPr>
          <a:lstStyle/>
          <a:p>
            <a:r>
              <a:rPr lang="en-US" b="1" dirty="0">
                <a:solidFill>
                  <a:schemeClr val="tx1"/>
                </a:solidFill>
              </a:rPr>
              <a:t>Advisor: Dr. Robert Perkins</a:t>
            </a:r>
            <a:endParaRPr lang="en-US" dirty="0">
              <a:solidFill>
                <a:schemeClr val="tx1"/>
              </a:solidFill>
            </a:endParaRPr>
          </a:p>
          <a:p>
            <a:r>
              <a:rPr lang="en-US" b="1" dirty="0">
                <a:solidFill>
                  <a:schemeClr val="tx1"/>
                </a:solidFill>
              </a:rPr>
              <a:t>Committee: Dr. J. Leroy Hulsey, Dr. Robert Perkins, &amp; Keith Whitaker</a:t>
            </a:r>
            <a:endParaRPr lang="en-US" dirty="0">
              <a:solidFill>
                <a:schemeClr val="tx1"/>
              </a:solidFill>
            </a:endParaRPr>
          </a:p>
          <a:p>
            <a:r>
              <a:rPr lang="en-US" b="1" dirty="0">
                <a:solidFill>
                  <a:schemeClr val="tx1"/>
                </a:solidFill>
              </a:rPr>
              <a:t>ESM 684: Masters of Science Degree Project – Spring 2012 </a:t>
            </a:r>
            <a:endParaRPr lang="en-US" dirty="0">
              <a:solidFill>
                <a:schemeClr val="tx1"/>
              </a:solidFill>
            </a:endParaRPr>
          </a:p>
          <a:p>
            <a:r>
              <a:rPr lang="en-US" b="1" dirty="0">
                <a:solidFill>
                  <a:schemeClr val="tx1"/>
                </a:solidFill>
              </a:rPr>
              <a:t>Department of Civil and Environmental Engineering</a:t>
            </a:r>
            <a:endParaRPr lang="en-US" dirty="0">
              <a:solidFill>
                <a:schemeClr val="tx1"/>
              </a:solidFill>
            </a:endParaRPr>
          </a:p>
          <a:p>
            <a:r>
              <a:rPr lang="en-US" b="1" dirty="0">
                <a:solidFill>
                  <a:schemeClr val="tx1"/>
                </a:solidFill>
              </a:rPr>
              <a:t>College of </a:t>
            </a:r>
            <a:r>
              <a:rPr lang="en-US" b="1" i="1" dirty="0">
                <a:solidFill>
                  <a:schemeClr val="tx1"/>
                </a:solidFill>
              </a:rPr>
              <a:t>Engineering and Mines</a:t>
            </a:r>
            <a:endParaRPr lang="en-US" dirty="0">
              <a:solidFill>
                <a:schemeClr val="tx1"/>
              </a:solidFill>
            </a:endParaRPr>
          </a:p>
          <a:p>
            <a:r>
              <a:rPr lang="en-US" b="1" dirty="0">
                <a:solidFill>
                  <a:schemeClr val="tx1"/>
                </a:solidFill>
              </a:rPr>
              <a:t>University of Alaska - Fairbanks</a:t>
            </a:r>
            <a:endParaRPr lang="en-US" dirty="0">
              <a:solidFill>
                <a:schemeClr val="tx1"/>
              </a:solidFill>
            </a:endParaRPr>
          </a:p>
          <a:p>
            <a:endParaRPr lang="en-US" dirty="0">
              <a:solidFill>
                <a:schemeClr val="tx1"/>
              </a:solidFill>
            </a:endParaRPr>
          </a:p>
        </p:txBody>
      </p:sp>
      <p:pic>
        <p:nvPicPr>
          <p:cNvPr id="4" name="Picture 3"/>
          <p:cNvPicPr/>
          <p:nvPr/>
        </p:nvPicPr>
        <p:blipFill rotWithShape="1">
          <a:blip r:embed="rId2"/>
          <a:srcRect l="31898" t="33149" r="42461" b="47111"/>
          <a:stretch/>
        </p:blipFill>
        <p:spPr bwMode="auto">
          <a:xfrm>
            <a:off x="4495800" y="381000"/>
            <a:ext cx="3938270" cy="2209800"/>
          </a:xfrm>
          <a:prstGeom prst="rect">
            <a:avLst/>
          </a:prstGeom>
          <a:ln w="38100">
            <a:solidFill>
              <a:schemeClr val="accent1"/>
            </a:solidFill>
          </a:ln>
          <a:extLst>
            <a:ext uri="{53640926-AAD7-44D8-BBD7-CCE9431645EC}">
              <a14:shadowObscured xmlns:a14="http://schemas.microsoft.com/office/drawing/2010/main"/>
            </a:ext>
          </a:extLst>
        </p:spPr>
      </p:pic>
      <p:pic>
        <p:nvPicPr>
          <p:cNvPr id="5" name="Picture 10" descr="E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
            <a:ext cx="3352800" cy="221492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9115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Transformation</a:t>
            </a:r>
            <a:endParaRPr lang="en-US" dirty="0"/>
          </a:p>
        </p:txBody>
      </p:sp>
      <p:sp>
        <p:nvSpPr>
          <p:cNvPr id="3" name="Content Placeholder 2"/>
          <p:cNvSpPr>
            <a:spLocks noGrp="1"/>
          </p:cNvSpPr>
          <p:nvPr>
            <p:ph idx="1"/>
          </p:nvPr>
        </p:nvSpPr>
        <p:spPr>
          <a:xfrm>
            <a:off x="457200" y="1570037"/>
            <a:ext cx="8229600" cy="4525963"/>
          </a:xfrm>
        </p:spPr>
        <p:txBody>
          <a:bodyPr>
            <a:normAutofit fontScale="47500" lnSpcReduction="20000"/>
          </a:bodyPr>
          <a:lstStyle/>
          <a:p>
            <a:pPr lvl="0"/>
            <a:r>
              <a:rPr lang="en-US" b="1" dirty="0"/>
              <a:t>Grow the Force</a:t>
            </a:r>
            <a:r>
              <a:rPr lang="en-US" dirty="0"/>
              <a:t> mandated the Army grow from a standing personnel strength of 487K to nearly 550K with a temporarily increased end strength of 580K, which is supposed to have ended by 2012. </a:t>
            </a:r>
          </a:p>
          <a:p>
            <a:pPr marL="0" indent="0">
              <a:buNone/>
            </a:pPr>
            <a:r>
              <a:rPr lang="en-US" dirty="0"/>
              <a:t> </a:t>
            </a:r>
          </a:p>
          <a:p>
            <a:pPr lvl="0"/>
            <a:r>
              <a:rPr lang="en-US" b="1" dirty="0"/>
              <a:t>Brigade Combat </a:t>
            </a:r>
            <a:r>
              <a:rPr lang="en-US" dirty="0"/>
              <a:t>Team re-stationing efforts culminated with highest populations at Fort Bliss, Texas; White Sands Missile Range, New Mexico; Fort Carson, Colorado and Fort Stewart, Georgia.  This was a shift of nearly 20K soldiers and nearly 60K family members. </a:t>
            </a:r>
          </a:p>
          <a:p>
            <a:pPr marL="0" indent="0">
              <a:buNone/>
            </a:pPr>
            <a:r>
              <a:rPr lang="en-US" dirty="0"/>
              <a:t> </a:t>
            </a:r>
          </a:p>
          <a:p>
            <a:pPr lvl="0"/>
            <a:r>
              <a:rPr lang="en-US" b="1" dirty="0"/>
              <a:t>Combat Service/Combat Service Support</a:t>
            </a:r>
            <a:r>
              <a:rPr lang="en-US" dirty="0"/>
              <a:t> unit population changes created re-stationing efforts which shifted approximately 20K soldiers to new military installations.</a:t>
            </a:r>
          </a:p>
          <a:p>
            <a:pPr marL="0" indent="0">
              <a:buNone/>
            </a:pPr>
            <a:r>
              <a:rPr lang="en-US" dirty="0"/>
              <a:t> </a:t>
            </a:r>
            <a:endParaRPr lang="en-US" b="1" dirty="0"/>
          </a:p>
          <a:p>
            <a:pPr lvl="0"/>
            <a:r>
              <a:rPr lang="en-US" b="1" dirty="0"/>
              <a:t>Army Modular Force (AMF) </a:t>
            </a:r>
            <a:r>
              <a:rPr lang="en-US" dirty="0"/>
              <a:t>was the redesign of the Army force structure for the purpose of creating smaller stand-alone brigade size formations that could accomplish tasks similar to that of the large Army division formations.  The end state of this transformation would build a total of 76 Combat Brigades (48 AC/28 RC) and over 200 Support Brigades and shift soldier basing around the world.  </a:t>
            </a:r>
          </a:p>
          <a:p>
            <a:pPr marL="0" indent="0">
              <a:buNone/>
            </a:pPr>
            <a:r>
              <a:rPr lang="en-US" dirty="0"/>
              <a:t> </a:t>
            </a:r>
          </a:p>
          <a:p>
            <a:pPr lvl="0"/>
            <a:r>
              <a:rPr lang="en-US" b="1" dirty="0"/>
              <a:t>Global Defense Posture Realignment (GDPR) </a:t>
            </a:r>
            <a:r>
              <a:rPr lang="en-US" dirty="0"/>
              <a:t>was designed to decrease the Army’s world-wide presence overseas.  The end-state was to shift soldiers from forward deployed locations in South Korea and Germany back to installations within the continental United States.</a:t>
            </a:r>
          </a:p>
        </p:txBody>
      </p:sp>
    </p:spTree>
    <p:extLst>
      <p:ext uri="{BB962C8B-B14F-4D97-AF65-F5344CB8AC3E}">
        <p14:creationId xmlns:p14="http://schemas.microsoft.com/office/powerpoint/2010/main" val="2703762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Numbers matter…</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3124200"/>
            <a:ext cx="6781800" cy="2362200"/>
          </a:xfrm>
          <a:prstGeom prst="rect">
            <a:avLst/>
          </a:prstGeom>
          <a:noFill/>
          <a:ln>
            <a:noFill/>
          </a:ln>
          <a:effectLst/>
          <a:extLst/>
        </p:spPr>
      </p:pic>
      <p:sp>
        <p:nvSpPr>
          <p:cNvPr id="5" name="Rectangle 4"/>
          <p:cNvSpPr/>
          <p:nvPr/>
        </p:nvSpPr>
        <p:spPr>
          <a:xfrm>
            <a:off x="762000" y="5486400"/>
            <a:ext cx="7543800" cy="923330"/>
          </a:xfrm>
          <a:prstGeom prst="rect">
            <a:avLst/>
          </a:prstGeom>
        </p:spPr>
        <p:txBody>
          <a:bodyPr wrap="square">
            <a:spAutoFit/>
          </a:bodyPr>
          <a:lstStyle/>
          <a:p>
            <a:r>
              <a:rPr lang="en-US" dirty="0"/>
              <a:t>Changes in soldier populations required adjustments to many of the Army’s medical facilities.  COP changes supported the generation of requirements associated with medical facilities.</a:t>
            </a:r>
          </a:p>
        </p:txBody>
      </p:sp>
      <p:pic>
        <p:nvPicPr>
          <p:cNvPr id="6" name="Picture 5"/>
          <p:cNvPicPr/>
          <p:nvPr/>
        </p:nvPicPr>
        <p:blipFill>
          <a:blip r:embed="rId3">
            <a:extLst>
              <a:ext uri="{28A0092B-C50C-407E-A947-70E740481C1C}">
                <a14:useLocalDpi xmlns:a14="http://schemas.microsoft.com/office/drawing/2010/main" val="0"/>
              </a:ext>
            </a:extLst>
          </a:blip>
          <a:srcRect l="9135" t="33333" r="9132" b="33846"/>
          <a:stretch>
            <a:fillRect/>
          </a:stretch>
        </p:blipFill>
        <p:spPr bwMode="auto">
          <a:xfrm>
            <a:off x="1066800" y="1219200"/>
            <a:ext cx="6934200" cy="1752600"/>
          </a:xfrm>
          <a:prstGeom prst="rect">
            <a:avLst/>
          </a:prstGeom>
          <a:noFill/>
          <a:ln>
            <a:noFill/>
          </a:ln>
        </p:spPr>
      </p:pic>
      <p:sp>
        <p:nvSpPr>
          <p:cNvPr id="3" name="TextBox 2"/>
          <p:cNvSpPr txBox="1"/>
          <p:nvPr/>
        </p:nvSpPr>
        <p:spPr>
          <a:xfrm>
            <a:off x="6705600" y="6248400"/>
            <a:ext cx="2234907" cy="369332"/>
          </a:xfrm>
          <a:prstGeom prst="rect">
            <a:avLst/>
          </a:prstGeom>
          <a:noFill/>
        </p:spPr>
        <p:txBody>
          <a:bodyPr wrap="none" rtlCol="0">
            <a:spAutoFit/>
          </a:bodyPr>
          <a:lstStyle/>
          <a:p>
            <a:r>
              <a:rPr lang="en-US" dirty="0" smtClean="0"/>
              <a:t>Engineering Decisions</a:t>
            </a:r>
            <a:endParaRPr lang="en-US" dirty="0"/>
          </a:p>
        </p:txBody>
      </p:sp>
    </p:spTree>
    <p:extLst>
      <p:ext uri="{BB962C8B-B14F-4D97-AF65-F5344CB8AC3E}">
        <p14:creationId xmlns:p14="http://schemas.microsoft.com/office/powerpoint/2010/main" val="1733873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403225" y="820738"/>
            <a:ext cx="8229600" cy="1143000"/>
          </a:xfrm>
          <a:noFill/>
        </p:spPr>
        <p:txBody>
          <a:bodyPr lIns="91416" tIns="45708" rIns="91416" bIns="45708"/>
          <a:lstStyle/>
          <a:p>
            <a:r>
              <a:rPr lang="en-US" sz="2800" smtClean="0">
                <a:latin typeface="Arial" charset="0"/>
              </a:rPr>
              <a:t>Population-Based Planning:  Dental Defining Characteristics</a:t>
            </a:r>
          </a:p>
        </p:txBody>
      </p:sp>
      <p:sp>
        <p:nvSpPr>
          <p:cNvPr id="46083" name="Text Box 20"/>
          <p:cNvSpPr txBox="1">
            <a:spLocks noChangeArrowheads="1"/>
          </p:cNvSpPr>
          <p:nvPr/>
        </p:nvSpPr>
        <p:spPr bwMode="auto">
          <a:xfrm>
            <a:off x="4257675" y="6583363"/>
            <a:ext cx="16033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endParaRPr lang="en-US" sz="1200" b="0"/>
          </a:p>
        </p:txBody>
      </p:sp>
      <p:sp>
        <p:nvSpPr>
          <p:cNvPr id="46084" name="Text Box 106"/>
          <p:cNvSpPr txBox="1">
            <a:spLocks noChangeArrowheads="1"/>
          </p:cNvSpPr>
          <p:nvPr/>
        </p:nvSpPr>
        <p:spPr bwMode="auto">
          <a:xfrm>
            <a:off x="106363" y="5753100"/>
            <a:ext cx="73898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sz="1600" b="0" i="1">
                <a:latin typeface="Times New Roman" pitchFamily="18" charset="0"/>
              </a:rPr>
              <a:t>Sources:  Dental Automated Staffing Model (DENASAM), DoD Space Planning Criteria</a:t>
            </a:r>
          </a:p>
          <a:p>
            <a:pPr eaLnBrk="1" hangingPunct="1"/>
            <a:r>
              <a:rPr lang="en-US" sz="1600" b="0" i="1">
                <a:latin typeface="Times New Roman" pitchFamily="18" charset="0"/>
              </a:rPr>
              <a:t>DTRs = Dental Treatment Rooms</a:t>
            </a:r>
          </a:p>
        </p:txBody>
      </p:sp>
      <p:pic>
        <p:nvPicPr>
          <p:cNvPr id="46085" name="Picture 1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9738" y="2193925"/>
            <a:ext cx="8297862"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60289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088" y="1228725"/>
            <a:ext cx="7570787"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noGrp="1" noChangeArrowheads="1"/>
          </p:cNvSpPr>
          <p:nvPr>
            <p:ph type="title" idx="4294967295"/>
          </p:nvPr>
        </p:nvSpPr>
        <p:spPr>
          <a:noFill/>
        </p:spPr>
        <p:txBody>
          <a:bodyPr/>
          <a:lstStyle/>
          <a:p>
            <a:r>
              <a:rPr lang="en-US" smtClean="0"/>
              <a:t>Dental Treatment Rooms</a:t>
            </a:r>
          </a:p>
        </p:txBody>
      </p:sp>
      <p:sp>
        <p:nvSpPr>
          <p:cNvPr id="47108" name="Rounded Rectangle 5"/>
          <p:cNvSpPr>
            <a:spLocks noChangeArrowheads="1"/>
          </p:cNvSpPr>
          <p:nvPr/>
        </p:nvSpPr>
        <p:spPr bwMode="auto">
          <a:xfrm>
            <a:off x="752475" y="5095875"/>
            <a:ext cx="5915025" cy="304800"/>
          </a:xfrm>
          <a:prstGeom prst="roundRect">
            <a:avLst>
              <a:gd name="adj" fmla="val 16667"/>
            </a:avLst>
          </a:prstGeom>
          <a:solidFill>
            <a:srgbClr val="FFFF99">
              <a:alpha val="29803"/>
            </a:srgbClr>
          </a:solidFill>
          <a:ln w="9525" algn="ctr">
            <a:solidFill>
              <a:schemeClr val="tx1"/>
            </a:solidFill>
            <a:round/>
            <a:headEnd/>
            <a:tailEnd/>
          </a:ln>
        </p:spPr>
        <p:txBody>
          <a:bodyPr/>
          <a:lstStyle/>
          <a:p>
            <a:endParaRPr lang="en-US"/>
          </a:p>
        </p:txBody>
      </p:sp>
      <p:sp>
        <p:nvSpPr>
          <p:cNvPr id="47109" name="TextBox 9"/>
          <p:cNvSpPr txBox="1">
            <a:spLocks noChangeArrowheads="1"/>
          </p:cNvSpPr>
          <p:nvPr/>
        </p:nvSpPr>
        <p:spPr bwMode="auto">
          <a:xfrm>
            <a:off x="2266950" y="5095875"/>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sz="1400"/>
              <a:t>0 – 2,180</a:t>
            </a:r>
          </a:p>
        </p:txBody>
      </p:sp>
      <p:sp>
        <p:nvSpPr>
          <p:cNvPr id="47110" name="TextBox 10"/>
          <p:cNvSpPr txBox="1">
            <a:spLocks noChangeArrowheads="1"/>
          </p:cNvSpPr>
          <p:nvPr/>
        </p:nvSpPr>
        <p:spPr bwMode="auto">
          <a:xfrm>
            <a:off x="3582988" y="5095875"/>
            <a:ext cx="1277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sz="1400"/>
              <a:t>2,180 – 6,540</a:t>
            </a:r>
          </a:p>
        </p:txBody>
      </p:sp>
      <p:sp>
        <p:nvSpPr>
          <p:cNvPr id="47111" name="TextBox 11"/>
          <p:cNvSpPr txBox="1">
            <a:spLocks noChangeArrowheads="1"/>
          </p:cNvSpPr>
          <p:nvPr/>
        </p:nvSpPr>
        <p:spPr bwMode="auto">
          <a:xfrm>
            <a:off x="814388" y="5105400"/>
            <a:ext cx="1314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sz="1400"/>
              <a:t>Square Feet</a:t>
            </a:r>
          </a:p>
        </p:txBody>
      </p:sp>
      <p:sp>
        <p:nvSpPr>
          <p:cNvPr id="47112" name="TextBox 12"/>
          <p:cNvSpPr txBox="1">
            <a:spLocks noChangeArrowheads="1"/>
          </p:cNvSpPr>
          <p:nvPr/>
        </p:nvSpPr>
        <p:spPr bwMode="auto">
          <a:xfrm>
            <a:off x="5122863" y="5086350"/>
            <a:ext cx="1481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sz="1400"/>
              <a:t>6,540 –  8,720 +</a:t>
            </a:r>
          </a:p>
        </p:txBody>
      </p:sp>
      <p:sp>
        <p:nvSpPr>
          <p:cNvPr id="47113" name="Down Arrow 22"/>
          <p:cNvSpPr>
            <a:spLocks noChangeArrowheads="1"/>
          </p:cNvSpPr>
          <p:nvPr/>
        </p:nvSpPr>
        <p:spPr bwMode="auto">
          <a:xfrm>
            <a:off x="2574925" y="5486400"/>
            <a:ext cx="209550" cy="238125"/>
          </a:xfrm>
          <a:prstGeom prst="downArrow">
            <a:avLst>
              <a:gd name="adj1" fmla="val 50000"/>
              <a:gd name="adj2" fmla="val 50000"/>
            </a:avLst>
          </a:prstGeom>
          <a:solidFill>
            <a:srgbClr val="C6BC9E">
              <a:alpha val="30196"/>
            </a:srgbClr>
          </a:solidFill>
          <a:ln w="9525" algn="ctr">
            <a:solidFill>
              <a:schemeClr val="tx1"/>
            </a:solidFill>
            <a:round/>
            <a:headEnd/>
            <a:tailEnd/>
          </a:ln>
        </p:spPr>
        <p:txBody>
          <a:bodyPr/>
          <a:lstStyle/>
          <a:p>
            <a:endParaRPr lang="en-US"/>
          </a:p>
        </p:txBody>
      </p:sp>
      <p:sp>
        <p:nvSpPr>
          <p:cNvPr id="47114" name="Down Arrow 23"/>
          <p:cNvSpPr>
            <a:spLocks noChangeArrowheads="1"/>
          </p:cNvSpPr>
          <p:nvPr/>
        </p:nvSpPr>
        <p:spPr bwMode="auto">
          <a:xfrm>
            <a:off x="4106863" y="5486400"/>
            <a:ext cx="209550" cy="238125"/>
          </a:xfrm>
          <a:prstGeom prst="downArrow">
            <a:avLst>
              <a:gd name="adj1" fmla="val 50000"/>
              <a:gd name="adj2" fmla="val 50000"/>
            </a:avLst>
          </a:prstGeom>
          <a:solidFill>
            <a:srgbClr val="808000">
              <a:alpha val="30196"/>
            </a:srgbClr>
          </a:solidFill>
          <a:ln w="9525" algn="ctr">
            <a:solidFill>
              <a:schemeClr val="tx1"/>
            </a:solidFill>
            <a:round/>
            <a:headEnd/>
            <a:tailEnd/>
          </a:ln>
        </p:spPr>
        <p:txBody>
          <a:bodyPr/>
          <a:lstStyle/>
          <a:p>
            <a:endParaRPr lang="en-US"/>
          </a:p>
        </p:txBody>
      </p:sp>
      <p:sp>
        <p:nvSpPr>
          <p:cNvPr id="47115" name="Down Arrow 24"/>
          <p:cNvSpPr>
            <a:spLocks noChangeArrowheads="1"/>
          </p:cNvSpPr>
          <p:nvPr/>
        </p:nvSpPr>
        <p:spPr bwMode="auto">
          <a:xfrm>
            <a:off x="5646738" y="5486400"/>
            <a:ext cx="209550" cy="238125"/>
          </a:xfrm>
          <a:prstGeom prst="downArrow">
            <a:avLst>
              <a:gd name="adj1" fmla="val 50000"/>
              <a:gd name="adj2" fmla="val 50000"/>
            </a:avLst>
          </a:prstGeom>
          <a:solidFill>
            <a:srgbClr val="CCCCFF">
              <a:alpha val="30196"/>
            </a:srgbClr>
          </a:solidFill>
          <a:ln w="9525" algn="ctr">
            <a:solidFill>
              <a:schemeClr val="tx1"/>
            </a:solidFill>
            <a:round/>
            <a:headEnd/>
            <a:tailEnd/>
          </a:ln>
        </p:spPr>
        <p:txBody>
          <a:bodyPr/>
          <a:lstStyle/>
          <a:p>
            <a:endParaRPr lang="en-US"/>
          </a:p>
        </p:txBody>
      </p:sp>
      <p:sp>
        <p:nvSpPr>
          <p:cNvPr id="47116" name="Left Brace 27"/>
          <p:cNvSpPr>
            <a:spLocks/>
          </p:cNvSpPr>
          <p:nvPr/>
        </p:nvSpPr>
        <p:spPr bwMode="auto">
          <a:xfrm rot="-5400000">
            <a:off x="2362200" y="4248150"/>
            <a:ext cx="609600" cy="1047750"/>
          </a:xfrm>
          <a:prstGeom prst="leftBrace">
            <a:avLst>
              <a:gd name="adj1" fmla="val 24723"/>
              <a:gd name="adj2" fmla="val 50000"/>
            </a:avLst>
          </a:prstGeom>
          <a:solidFill>
            <a:srgbClr val="C6BC9E">
              <a:alpha val="30196"/>
            </a:srgbClr>
          </a:solidFill>
          <a:ln w="9525" algn="ctr">
            <a:solidFill>
              <a:schemeClr val="tx1"/>
            </a:solidFill>
            <a:round/>
            <a:headEnd/>
            <a:tailEnd/>
          </a:ln>
        </p:spPr>
        <p:txBody>
          <a:bodyPr/>
          <a:lstStyle/>
          <a:p>
            <a:endParaRPr lang="en-US"/>
          </a:p>
        </p:txBody>
      </p:sp>
      <p:sp>
        <p:nvSpPr>
          <p:cNvPr id="47117" name="Left Brace 28"/>
          <p:cNvSpPr>
            <a:spLocks/>
          </p:cNvSpPr>
          <p:nvPr/>
        </p:nvSpPr>
        <p:spPr bwMode="auto">
          <a:xfrm rot="-5400000">
            <a:off x="3895725" y="3771900"/>
            <a:ext cx="609600" cy="2000250"/>
          </a:xfrm>
          <a:prstGeom prst="leftBrace">
            <a:avLst>
              <a:gd name="adj1" fmla="val 24731"/>
              <a:gd name="adj2" fmla="val 50000"/>
            </a:avLst>
          </a:prstGeom>
          <a:solidFill>
            <a:srgbClr val="808000">
              <a:alpha val="29803"/>
            </a:srgbClr>
          </a:solidFill>
          <a:ln w="9525" algn="ctr">
            <a:solidFill>
              <a:schemeClr val="tx1"/>
            </a:solidFill>
            <a:round/>
            <a:headEnd/>
            <a:tailEnd/>
          </a:ln>
        </p:spPr>
        <p:txBody>
          <a:bodyPr/>
          <a:lstStyle/>
          <a:p>
            <a:endParaRPr lang="en-US"/>
          </a:p>
        </p:txBody>
      </p:sp>
      <p:sp>
        <p:nvSpPr>
          <p:cNvPr id="47118" name="Left Brace 29"/>
          <p:cNvSpPr>
            <a:spLocks/>
          </p:cNvSpPr>
          <p:nvPr/>
        </p:nvSpPr>
        <p:spPr bwMode="auto">
          <a:xfrm rot="-5400000">
            <a:off x="5443537" y="4243388"/>
            <a:ext cx="600075" cy="1066800"/>
          </a:xfrm>
          <a:prstGeom prst="leftBrace">
            <a:avLst>
              <a:gd name="adj1" fmla="val 29646"/>
              <a:gd name="adj2" fmla="val 50000"/>
            </a:avLst>
          </a:prstGeom>
          <a:solidFill>
            <a:srgbClr val="CCCCFF">
              <a:alpha val="29803"/>
            </a:srgbClr>
          </a:solidFill>
          <a:ln w="9525" algn="ctr">
            <a:solidFill>
              <a:schemeClr val="tx1"/>
            </a:solidFill>
            <a:round/>
            <a:headEnd/>
            <a:tailEnd/>
          </a:ln>
        </p:spPr>
        <p:txBody>
          <a:bodyPr/>
          <a:lstStyle/>
          <a:p>
            <a:endParaRPr lang="en-US"/>
          </a:p>
        </p:txBody>
      </p:sp>
      <p:sp>
        <p:nvSpPr>
          <p:cNvPr id="47119" name="Rectangle 37"/>
          <p:cNvSpPr>
            <a:spLocks noChangeArrowheads="1"/>
          </p:cNvSpPr>
          <p:nvPr/>
        </p:nvSpPr>
        <p:spPr bwMode="auto">
          <a:xfrm>
            <a:off x="2181225" y="1943100"/>
            <a:ext cx="4000500" cy="617538"/>
          </a:xfrm>
          <a:prstGeom prst="rect">
            <a:avLst/>
          </a:prstGeom>
          <a:solidFill>
            <a:srgbClr val="CCCCFF">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47120" name="Rectangle 35"/>
          <p:cNvSpPr>
            <a:spLocks noChangeArrowheads="1"/>
          </p:cNvSpPr>
          <p:nvPr/>
        </p:nvSpPr>
        <p:spPr bwMode="auto">
          <a:xfrm>
            <a:off x="2181225" y="2538413"/>
            <a:ext cx="3981450" cy="900112"/>
          </a:xfrm>
          <a:prstGeom prst="rect">
            <a:avLst/>
          </a:prstGeom>
          <a:solidFill>
            <a:srgbClr val="8080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sp>
        <p:nvSpPr>
          <p:cNvPr id="47121" name="Rectangle 33"/>
          <p:cNvSpPr>
            <a:spLocks noChangeArrowheads="1"/>
          </p:cNvSpPr>
          <p:nvPr/>
        </p:nvSpPr>
        <p:spPr bwMode="auto">
          <a:xfrm>
            <a:off x="2217738" y="3414713"/>
            <a:ext cx="3963987" cy="544512"/>
          </a:xfrm>
          <a:prstGeom prst="rect">
            <a:avLst/>
          </a:prstGeom>
          <a:solidFill>
            <a:srgbClr val="C6BC9E">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cxnSp>
        <p:nvCxnSpPr>
          <p:cNvPr id="18" name="Straight Connector 17"/>
          <p:cNvCxnSpPr/>
          <p:nvPr/>
        </p:nvCxnSpPr>
        <p:spPr bwMode="auto">
          <a:xfrm rot="5400000" flipH="1" flipV="1">
            <a:off x="2907506" y="3701257"/>
            <a:ext cx="593725" cy="11112"/>
          </a:xfrm>
          <a:prstGeom prst="line">
            <a:avLst/>
          </a:prstGeom>
          <a:solidFill>
            <a:schemeClr val="accent1"/>
          </a:solidFill>
          <a:ln w="9525" cap="flat" cmpd="sng" algn="ctr">
            <a:solidFill>
              <a:schemeClr val="accent3">
                <a:lumMod val="65000"/>
              </a:schemeClr>
            </a:solidFill>
            <a:prstDash val="dash"/>
            <a:round/>
            <a:headEnd type="none" w="med" len="med"/>
            <a:tailEnd type="none" w="med" len="med"/>
          </a:ln>
          <a:effectLst/>
        </p:spPr>
      </p:cxnSp>
      <p:cxnSp>
        <p:nvCxnSpPr>
          <p:cNvPr id="20" name="Straight Connector 19"/>
          <p:cNvCxnSpPr/>
          <p:nvPr/>
        </p:nvCxnSpPr>
        <p:spPr bwMode="auto">
          <a:xfrm rot="16200000" flipV="1">
            <a:off x="4468813" y="3267075"/>
            <a:ext cx="1414462" cy="1588"/>
          </a:xfrm>
          <a:prstGeom prst="line">
            <a:avLst/>
          </a:prstGeom>
          <a:solidFill>
            <a:schemeClr val="accent1"/>
          </a:solidFill>
          <a:ln w="9525" cap="flat" cmpd="sng" algn="ctr">
            <a:solidFill>
              <a:schemeClr val="accent3">
                <a:lumMod val="65000"/>
              </a:schemeClr>
            </a:solidFill>
            <a:prstDash val="dash"/>
            <a:round/>
            <a:headEnd type="none" w="med" len="med"/>
            <a:tailEnd type="none" w="med" len="med"/>
          </a:ln>
          <a:effectLst/>
        </p:spPr>
      </p:cxnSp>
      <p:sp>
        <p:nvSpPr>
          <p:cNvPr id="47124" name="Rounded Rectangle 40"/>
          <p:cNvSpPr>
            <a:spLocks noChangeArrowheads="1"/>
          </p:cNvSpPr>
          <p:nvPr/>
        </p:nvSpPr>
        <p:spPr bwMode="auto">
          <a:xfrm>
            <a:off x="771525" y="5800725"/>
            <a:ext cx="5884863" cy="371475"/>
          </a:xfrm>
          <a:prstGeom prst="roundRect">
            <a:avLst>
              <a:gd name="adj" fmla="val 16667"/>
            </a:avLst>
          </a:prstGeom>
          <a:solidFill>
            <a:srgbClr val="FFFF99">
              <a:alpha val="30196"/>
            </a:srgbClr>
          </a:solidFill>
          <a:ln w="9525" algn="ctr">
            <a:solidFill>
              <a:schemeClr val="tx1"/>
            </a:solidFill>
            <a:round/>
            <a:headEnd/>
            <a:tailEnd/>
          </a:ln>
        </p:spPr>
        <p:txBody>
          <a:bodyPr/>
          <a:lstStyle/>
          <a:p>
            <a:endParaRPr lang="en-US"/>
          </a:p>
        </p:txBody>
      </p:sp>
      <p:sp>
        <p:nvSpPr>
          <p:cNvPr id="47125" name="TextBox 21"/>
          <p:cNvSpPr txBox="1">
            <a:spLocks noChangeArrowheads="1"/>
          </p:cNvSpPr>
          <p:nvPr/>
        </p:nvSpPr>
        <p:spPr bwMode="auto">
          <a:xfrm>
            <a:off x="933450" y="5838825"/>
            <a:ext cx="1314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sz="1400"/>
              <a:t>Cost</a:t>
            </a:r>
          </a:p>
        </p:txBody>
      </p:sp>
      <p:sp>
        <p:nvSpPr>
          <p:cNvPr id="47126" name="TextBox 22"/>
          <p:cNvSpPr txBox="1">
            <a:spLocks noChangeArrowheads="1"/>
          </p:cNvSpPr>
          <p:nvPr/>
        </p:nvSpPr>
        <p:spPr bwMode="auto">
          <a:xfrm>
            <a:off x="2174875" y="5862638"/>
            <a:ext cx="1114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sz="1400"/>
              <a:t>$0 – $1.6M</a:t>
            </a:r>
          </a:p>
        </p:txBody>
      </p:sp>
      <p:sp>
        <p:nvSpPr>
          <p:cNvPr id="47127" name="TextBox 22"/>
          <p:cNvSpPr txBox="1">
            <a:spLocks noChangeArrowheads="1"/>
          </p:cNvSpPr>
          <p:nvPr/>
        </p:nvSpPr>
        <p:spPr bwMode="auto">
          <a:xfrm>
            <a:off x="3533775" y="5849938"/>
            <a:ext cx="1385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sz="1400"/>
              <a:t>$1.6M – $4.8M</a:t>
            </a:r>
          </a:p>
        </p:txBody>
      </p:sp>
      <p:sp>
        <p:nvSpPr>
          <p:cNvPr id="47128" name="TextBox 22"/>
          <p:cNvSpPr txBox="1">
            <a:spLocks noChangeArrowheads="1"/>
          </p:cNvSpPr>
          <p:nvPr/>
        </p:nvSpPr>
        <p:spPr bwMode="auto">
          <a:xfrm>
            <a:off x="5065713" y="5846763"/>
            <a:ext cx="1527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sz="1400"/>
              <a:t>$4.8M – $6.4M +</a:t>
            </a:r>
          </a:p>
        </p:txBody>
      </p:sp>
      <p:sp>
        <p:nvSpPr>
          <p:cNvPr id="47129" name="TextBox 24"/>
          <p:cNvSpPr txBox="1">
            <a:spLocks noChangeArrowheads="1"/>
          </p:cNvSpPr>
          <p:nvPr/>
        </p:nvSpPr>
        <p:spPr bwMode="auto">
          <a:xfrm>
            <a:off x="2828925" y="6248400"/>
            <a:ext cx="35321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sz="1100" u="sng"/>
              <a:t>Assumptions</a:t>
            </a:r>
            <a:r>
              <a:rPr lang="en-US" sz="1100"/>
              <a:t>: AD Care only; </a:t>
            </a:r>
            <a:r>
              <a:rPr lang="en-US" sz="1100" u="sng"/>
              <a:t>Source</a:t>
            </a:r>
            <a:r>
              <a:rPr lang="en-US" sz="1100"/>
              <a:t>: HFPA Model</a:t>
            </a:r>
          </a:p>
        </p:txBody>
      </p:sp>
      <p:sp>
        <p:nvSpPr>
          <p:cNvPr id="2" name="TextBox 1"/>
          <p:cNvSpPr txBox="1"/>
          <p:nvPr/>
        </p:nvSpPr>
        <p:spPr>
          <a:xfrm>
            <a:off x="6705600" y="6248400"/>
            <a:ext cx="2234907" cy="369332"/>
          </a:xfrm>
          <a:prstGeom prst="rect">
            <a:avLst/>
          </a:prstGeom>
          <a:noFill/>
        </p:spPr>
        <p:txBody>
          <a:bodyPr wrap="none" rtlCol="0">
            <a:spAutoFit/>
          </a:bodyPr>
          <a:lstStyle/>
          <a:p>
            <a:r>
              <a:rPr lang="en-US" dirty="0" smtClean="0"/>
              <a:t>Engineering Decisions</a:t>
            </a:r>
            <a:endParaRPr lang="en-US" dirty="0"/>
          </a:p>
        </p:txBody>
      </p:sp>
    </p:spTree>
    <p:extLst>
      <p:ext uri="{BB962C8B-B14F-4D97-AF65-F5344CB8AC3E}">
        <p14:creationId xmlns:p14="http://schemas.microsoft.com/office/powerpoint/2010/main" val="3482721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301625" y="276225"/>
            <a:ext cx="8229600" cy="1143000"/>
          </a:xfrm>
          <a:noFill/>
        </p:spPr>
        <p:txBody>
          <a:bodyPr/>
          <a:lstStyle/>
          <a:p>
            <a:r>
              <a:rPr lang="en-US" smtClean="0">
                <a:latin typeface="Arial" charset="0"/>
              </a:rPr>
              <a:t>Sensitivity</a:t>
            </a:r>
          </a:p>
        </p:txBody>
      </p:sp>
      <p:pic>
        <p:nvPicPr>
          <p:cNvPr id="5120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1700" y="3160713"/>
            <a:ext cx="24860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TextBox 5"/>
          <p:cNvSpPr txBox="1">
            <a:spLocks noChangeArrowheads="1"/>
          </p:cNvSpPr>
          <p:nvPr/>
        </p:nvSpPr>
        <p:spPr bwMode="auto">
          <a:xfrm>
            <a:off x="4410075" y="3333750"/>
            <a:ext cx="1566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algn="r" eaLnBrk="1" hangingPunct="1"/>
            <a:r>
              <a:rPr lang="en-US"/>
              <a:t>Behavioral </a:t>
            </a:r>
          </a:p>
          <a:p>
            <a:pPr algn="r" eaLnBrk="1" hangingPunct="1"/>
            <a:r>
              <a:rPr lang="en-US"/>
              <a:t>Health</a:t>
            </a:r>
          </a:p>
        </p:txBody>
      </p:sp>
      <p:pic>
        <p:nvPicPr>
          <p:cNvPr id="5120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2175" y="4252913"/>
            <a:ext cx="244792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TextBox 7"/>
          <p:cNvSpPr txBox="1">
            <a:spLocks noChangeArrowheads="1"/>
          </p:cNvSpPr>
          <p:nvPr/>
        </p:nvSpPr>
        <p:spPr bwMode="auto">
          <a:xfrm>
            <a:off x="3733800" y="4567238"/>
            <a:ext cx="2222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t>Labor &amp; Delivery</a:t>
            </a:r>
          </a:p>
        </p:txBody>
      </p:sp>
      <p:pic>
        <p:nvPicPr>
          <p:cNvPr id="5120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6463" y="2047875"/>
            <a:ext cx="2433637" cy="113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8" name="TextBox 9"/>
          <p:cNvSpPr txBox="1">
            <a:spLocks noChangeArrowheads="1"/>
          </p:cNvSpPr>
          <p:nvPr/>
        </p:nvSpPr>
        <p:spPr bwMode="auto">
          <a:xfrm>
            <a:off x="4972050" y="2390775"/>
            <a:ext cx="968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t>Dental</a:t>
            </a:r>
          </a:p>
        </p:txBody>
      </p:sp>
      <p:pic>
        <p:nvPicPr>
          <p:cNvPr id="51209"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6463" y="919163"/>
            <a:ext cx="2424112"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0" name="TextBox 11"/>
          <p:cNvSpPr txBox="1">
            <a:spLocks noChangeArrowheads="1"/>
          </p:cNvSpPr>
          <p:nvPr/>
        </p:nvSpPr>
        <p:spPr bwMode="auto">
          <a:xfrm>
            <a:off x="4191000" y="1219200"/>
            <a:ext cx="1779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t>Primary Care</a:t>
            </a:r>
          </a:p>
        </p:txBody>
      </p:sp>
      <p:sp>
        <p:nvSpPr>
          <p:cNvPr id="51211" name="TextBox 18"/>
          <p:cNvSpPr txBox="1">
            <a:spLocks noChangeArrowheads="1"/>
          </p:cNvSpPr>
          <p:nvPr/>
        </p:nvSpPr>
        <p:spPr bwMode="auto">
          <a:xfrm>
            <a:off x="4600575" y="5672138"/>
            <a:ext cx="1352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a:t>Med/Surg</a:t>
            </a:r>
          </a:p>
        </p:txBody>
      </p:sp>
      <p:sp>
        <p:nvSpPr>
          <p:cNvPr id="20" name="Down Arrow 19"/>
          <p:cNvSpPr/>
          <p:nvPr/>
        </p:nvSpPr>
        <p:spPr bwMode="auto">
          <a:xfrm>
            <a:off x="1000125" y="962025"/>
            <a:ext cx="2400300" cy="5210175"/>
          </a:xfrm>
          <a:prstGeom prst="down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lgn="ctr">
              <a:defRPr/>
            </a:pPr>
            <a:r>
              <a:rPr lang="en-US" sz="1800" dirty="0"/>
              <a:t>Most </a:t>
            </a:r>
          </a:p>
          <a:p>
            <a:pPr algn="ctr">
              <a:defRPr/>
            </a:pPr>
            <a:r>
              <a:rPr lang="en-US" sz="1800" dirty="0"/>
              <a:t>Sensitive</a:t>
            </a:r>
          </a:p>
          <a:p>
            <a:pPr algn="ctr">
              <a:defRPr/>
            </a:pPr>
            <a:endParaRPr lang="en-US" sz="1800" dirty="0"/>
          </a:p>
          <a:p>
            <a:pPr algn="ctr">
              <a:defRPr/>
            </a:pPr>
            <a:endParaRPr lang="en-US" sz="1800" dirty="0"/>
          </a:p>
          <a:p>
            <a:pPr algn="ctr">
              <a:defRPr/>
            </a:pPr>
            <a:endParaRPr lang="en-US" sz="1800" dirty="0"/>
          </a:p>
          <a:p>
            <a:pPr algn="ctr">
              <a:defRPr/>
            </a:pPr>
            <a:endParaRPr lang="en-US" sz="1800" dirty="0"/>
          </a:p>
          <a:p>
            <a:pPr algn="ctr">
              <a:defRPr/>
            </a:pPr>
            <a:endParaRPr lang="en-US" sz="1800" dirty="0"/>
          </a:p>
          <a:p>
            <a:pPr algn="ctr">
              <a:defRPr/>
            </a:pPr>
            <a:endParaRPr lang="en-US" sz="1800" dirty="0"/>
          </a:p>
          <a:p>
            <a:pPr algn="ctr">
              <a:defRPr/>
            </a:pPr>
            <a:endParaRPr lang="en-US" sz="1800" dirty="0"/>
          </a:p>
          <a:p>
            <a:pPr algn="ctr">
              <a:defRPr/>
            </a:pPr>
            <a:endParaRPr lang="en-US" sz="1800" dirty="0"/>
          </a:p>
          <a:p>
            <a:pPr algn="ctr">
              <a:defRPr/>
            </a:pPr>
            <a:endParaRPr lang="en-US" sz="1800" dirty="0"/>
          </a:p>
          <a:p>
            <a:pPr algn="ctr">
              <a:defRPr/>
            </a:pPr>
            <a:endParaRPr lang="en-US" sz="1800" dirty="0"/>
          </a:p>
          <a:p>
            <a:pPr algn="ctr">
              <a:defRPr/>
            </a:pPr>
            <a:endParaRPr lang="en-US" sz="1800" dirty="0"/>
          </a:p>
          <a:p>
            <a:pPr algn="ctr">
              <a:defRPr/>
            </a:pPr>
            <a:endParaRPr lang="en-US" sz="1800" dirty="0"/>
          </a:p>
          <a:p>
            <a:pPr algn="ctr">
              <a:defRPr/>
            </a:pPr>
            <a:endParaRPr lang="en-US" sz="1800" dirty="0"/>
          </a:p>
          <a:p>
            <a:pPr algn="ctr">
              <a:defRPr/>
            </a:pPr>
            <a:r>
              <a:rPr lang="en-US" sz="1800" dirty="0"/>
              <a:t>Least</a:t>
            </a:r>
          </a:p>
          <a:p>
            <a:pPr algn="ctr">
              <a:defRPr/>
            </a:pPr>
            <a:r>
              <a:rPr lang="en-US" sz="1800" dirty="0"/>
              <a:t>Sensitive</a:t>
            </a:r>
          </a:p>
        </p:txBody>
      </p:sp>
      <p:pic>
        <p:nvPicPr>
          <p:cNvPr id="5121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1700" y="5340350"/>
            <a:ext cx="2428875"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8812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Army Scoring</a:t>
            </a:r>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143001"/>
            <a:ext cx="5410200" cy="4038600"/>
          </a:xfrm>
          <a:prstGeom prst="rect">
            <a:avLst/>
          </a:prstGeom>
          <a:noFill/>
          <a:ln>
            <a:noFill/>
          </a:ln>
          <a:extLst/>
        </p:spPr>
      </p:pic>
      <p:sp>
        <p:nvSpPr>
          <p:cNvPr id="3" name="TextBox 2"/>
          <p:cNvSpPr txBox="1"/>
          <p:nvPr/>
        </p:nvSpPr>
        <p:spPr>
          <a:xfrm>
            <a:off x="533400" y="1676400"/>
            <a:ext cx="1900585" cy="3416320"/>
          </a:xfrm>
          <a:prstGeom prst="rect">
            <a:avLst/>
          </a:prstGeom>
          <a:noFill/>
          <a:ln>
            <a:solidFill>
              <a:schemeClr val="accent1"/>
            </a:solidFill>
          </a:ln>
        </p:spPr>
        <p:txBody>
          <a:bodyPr wrap="none" rtlCol="0">
            <a:spAutoFit/>
          </a:bodyPr>
          <a:lstStyle/>
          <a:p>
            <a:pPr marL="285750" indent="-285750">
              <a:buFont typeface="Arial" pitchFamily="34" charset="0"/>
              <a:buChar char="•"/>
            </a:pPr>
            <a:r>
              <a:rPr lang="en-US" dirty="0" smtClean="0"/>
              <a:t>Planning Data</a:t>
            </a:r>
          </a:p>
          <a:p>
            <a:pPr marL="285750" indent="-285750">
              <a:buFont typeface="Arial" pitchFamily="34" charset="0"/>
              <a:buChar char="•"/>
            </a:pPr>
            <a:r>
              <a:rPr lang="en-US" dirty="0" smtClean="0"/>
              <a:t>Leadership </a:t>
            </a:r>
          </a:p>
          <a:p>
            <a:pPr lvl="1"/>
            <a:r>
              <a:rPr lang="en-US" dirty="0" smtClean="0"/>
              <a:t>Objectives</a:t>
            </a:r>
          </a:p>
          <a:p>
            <a:pPr marL="285750" indent="-285750">
              <a:buFont typeface="Arial" pitchFamily="34" charset="0"/>
              <a:buChar char="•"/>
            </a:pPr>
            <a:r>
              <a:rPr lang="en-US" dirty="0" smtClean="0"/>
              <a:t>Transformation</a:t>
            </a:r>
          </a:p>
          <a:p>
            <a:pPr marL="285750" indent="-285750">
              <a:buFont typeface="Arial" pitchFamily="34" charset="0"/>
              <a:buChar char="•"/>
            </a:pPr>
            <a:r>
              <a:rPr lang="en-US" dirty="0" smtClean="0"/>
              <a:t>MILCON </a:t>
            </a:r>
          </a:p>
          <a:p>
            <a:pPr lvl="1"/>
            <a:r>
              <a:rPr lang="en-US" dirty="0" smtClean="0"/>
              <a:t>Criteria</a:t>
            </a:r>
          </a:p>
          <a:p>
            <a:endParaRPr lang="en-US" dirty="0" smtClean="0"/>
          </a:p>
          <a:p>
            <a:r>
              <a:rPr lang="en-US" dirty="0" smtClean="0"/>
              <a:t>Accepted as a </a:t>
            </a:r>
          </a:p>
          <a:p>
            <a:r>
              <a:rPr lang="en-US" dirty="0"/>
              <a:t>d</a:t>
            </a:r>
            <a:r>
              <a:rPr lang="en-US" dirty="0" smtClean="0"/>
              <a:t>ecision making </a:t>
            </a:r>
          </a:p>
          <a:p>
            <a:r>
              <a:rPr lang="en-US" dirty="0"/>
              <a:t>s</a:t>
            </a:r>
            <a:r>
              <a:rPr lang="en-US" dirty="0" smtClean="0"/>
              <a:t>ystem for Army </a:t>
            </a:r>
          </a:p>
          <a:p>
            <a:r>
              <a:rPr lang="en-US" dirty="0" smtClean="0"/>
              <a:t>MILCON by TSG</a:t>
            </a:r>
          </a:p>
          <a:p>
            <a:r>
              <a:rPr lang="en-US" dirty="0" smtClean="0"/>
              <a:t>April 2010</a:t>
            </a:r>
            <a:endParaRPr lang="en-US" dirty="0"/>
          </a:p>
        </p:txBody>
      </p:sp>
      <p:sp>
        <p:nvSpPr>
          <p:cNvPr id="6" name="TextBox 5"/>
          <p:cNvSpPr txBox="1"/>
          <p:nvPr/>
        </p:nvSpPr>
        <p:spPr>
          <a:xfrm>
            <a:off x="609600" y="5486400"/>
            <a:ext cx="1923347" cy="646331"/>
          </a:xfrm>
          <a:prstGeom prst="rect">
            <a:avLst/>
          </a:prstGeom>
          <a:noFill/>
        </p:spPr>
        <p:txBody>
          <a:bodyPr wrap="none" rtlCol="0">
            <a:spAutoFit/>
          </a:bodyPr>
          <a:lstStyle/>
          <a:p>
            <a:r>
              <a:rPr lang="en-US" dirty="0" smtClean="0"/>
              <a:t>Union Intersection</a:t>
            </a:r>
          </a:p>
          <a:p>
            <a:r>
              <a:rPr lang="en-US" dirty="0" smtClean="0"/>
              <a:t>Theory:</a:t>
            </a:r>
            <a:endParaRPr lang="en-US" dirty="0"/>
          </a:p>
        </p:txBody>
      </p:sp>
      <p:sp>
        <p:nvSpPr>
          <p:cNvPr id="7" name="Oval 6"/>
          <p:cNvSpPr/>
          <p:nvPr/>
        </p:nvSpPr>
        <p:spPr>
          <a:xfrm>
            <a:off x="3352800" y="54864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429000" y="55753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76600" y="55753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257800" y="52578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562600" y="57150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953000" y="57150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Brace 12"/>
          <p:cNvSpPr/>
          <p:nvPr/>
        </p:nvSpPr>
        <p:spPr>
          <a:xfrm>
            <a:off x="2819400" y="1981200"/>
            <a:ext cx="155448"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p:cNvSpPr/>
          <p:nvPr/>
        </p:nvSpPr>
        <p:spPr>
          <a:xfrm>
            <a:off x="2816352" y="3200400"/>
            <a:ext cx="155448" cy="1752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2565400" y="2247900"/>
            <a:ext cx="317716" cy="2031325"/>
          </a:xfrm>
          <a:prstGeom prst="rect">
            <a:avLst/>
          </a:prstGeom>
          <a:noFill/>
        </p:spPr>
        <p:txBody>
          <a:bodyPr wrap="none" rtlCol="0">
            <a:spAutoFit/>
          </a:bodyPr>
          <a:lstStyle/>
          <a:p>
            <a:r>
              <a:rPr lang="en-US" dirty="0" smtClean="0"/>
              <a:t>A</a:t>
            </a:r>
          </a:p>
          <a:p>
            <a:endParaRPr lang="en-US" dirty="0"/>
          </a:p>
          <a:p>
            <a:endParaRPr lang="en-US" dirty="0" smtClean="0"/>
          </a:p>
          <a:p>
            <a:endParaRPr lang="en-US" dirty="0"/>
          </a:p>
          <a:p>
            <a:endParaRPr lang="en-US" dirty="0" smtClean="0"/>
          </a:p>
          <a:p>
            <a:endParaRPr lang="en-US" dirty="0"/>
          </a:p>
          <a:p>
            <a:r>
              <a:rPr lang="en-US" dirty="0" smtClean="0"/>
              <a:t>B</a:t>
            </a:r>
            <a:endParaRPr lang="en-US" dirty="0"/>
          </a:p>
        </p:txBody>
      </p:sp>
      <p:sp>
        <p:nvSpPr>
          <p:cNvPr id="16" name="TextBox 15"/>
          <p:cNvSpPr txBox="1"/>
          <p:nvPr/>
        </p:nvSpPr>
        <p:spPr>
          <a:xfrm>
            <a:off x="3530600" y="6159500"/>
            <a:ext cx="2262158" cy="369332"/>
          </a:xfrm>
          <a:prstGeom prst="rect">
            <a:avLst/>
          </a:prstGeom>
          <a:noFill/>
        </p:spPr>
        <p:txBody>
          <a:bodyPr wrap="none" rtlCol="0">
            <a:spAutoFit/>
          </a:bodyPr>
          <a:lstStyle/>
          <a:p>
            <a:r>
              <a:rPr lang="en-US" dirty="0" smtClean="0"/>
              <a:t>A		  B</a:t>
            </a:r>
            <a:endParaRPr lang="en-US" dirty="0"/>
          </a:p>
        </p:txBody>
      </p:sp>
      <p:sp>
        <p:nvSpPr>
          <p:cNvPr id="17" name="TextBox 16"/>
          <p:cNvSpPr txBox="1"/>
          <p:nvPr/>
        </p:nvSpPr>
        <p:spPr>
          <a:xfrm>
            <a:off x="6675748" y="5983069"/>
            <a:ext cx="2239652" cy="646331"/>
          </a:xfrm>
          <a:prstGeom prst="rect">
            <a:avLst/>
          </a:prstGeom>
          <a:noFill/>
        </p:spPr>
        <p:txBody>
          <a:bodyPr wrap="none" rtlCol="0">
            <a:spAutoFit/>
          </a:bodyPr>
          <a:lstStyle/>
          <a:p>
            <a:r>
              <a:rPr lang="en-US" dirty="0" smtClean="0"/>
              <a:t>Project Management</a:t>
            </a:r>
          </a:p>
          <a:p>
            <a:r>
              <a:rPr lang="en-US" dirty="0" smtClean="0"/>
              <a:t>Functions for Calculus</a:t>
            </a:r>
            <a:endParaRPr lang="en-US" dirty="0"/>
          </a:p>
        </p:txBody>
      </p:sp>
    </p:spTree>
    <p:extLst>
      <p:ext uri="{BB962C8B-B14F-4D97-AF65-F5344CB8AC3E}">
        <p14:creationId xmlns:p14="http://schemas.microsoft.com/office/powerpoint/2010/main" val="2910131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Army Medical MILCON Scoring Purpose:</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862" t="22255" r="12182" b="14342"/>
          <a:stretch/>
        </p:blipFill>
        <p:spPr bwMode="auto">
          <a:xfrm>
            <a:off x="1219200" y="1447800"/>
            <a:ext cx="6578221" cy="483130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082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MHS Preparation</a:t>
            </a:r>
            <a:br>
              <a:rPr lang="en-US" sz="4000" dirty="0" smtClean="0"/>
            </a:br>
            <a:r>
              <a:rPr lang="en-US" sz="2000" dirty="0" smtClean="0"/>
              <a:t>Pre-CIRB </a:t>
            </a:r>
            <a:r>
              <a:rPr lang="en-US" sz="2000" dirty="0"/>
              <a:t>Validation Template</a:t>
            </a:r>
            <a:r>
              <a:rPr lang="en-US" sz="2000" dirty="0" smtClean="0"/>
              <a:t>:</a:t>
            </a:r>
            <a:endParaRPr lang="en-US" sz="2000" dirty="0"/>
          </a:p>
        </p:txBody>
      </p:sp>
      <p:sp>
        <p:nvSpPr>
          <p:cNvPr id="3" name="Content Placeholder 2"/>
          <p:cNvSpPr>
            <a:spLocks noGrp="1"/>
          </p:cNvSpPr>
          <p:nvPr>
            <p:ph idx="1"/>
          </p:nvPr>
        </p:nvSpPr>
        <p:spPr>
          <a:xfrm>
            <a:off x="457200" y="1600200"/>
            <a:ext cx="3886200" cy="4525963"/>
          </a:xfrm>
        </p:spPr>
        <p:txBody>
          <a:bodyPr>
            <a:normAutofit fontScale="55000" lnSpcReduction="20000"/>
          </a:bodyPr>
          <a:lstStyle/>
          <a:p>
            <a:pPr lvl="0"/>
            <a:r>
              <a:rPr lang="en-US" dirty="0"/>
              <a:t>3 page CIP Template: includes the required data fields directly associated with the CIDM.</a:t>
            </a:r>
          </a:p>
          <a:p>
            <a:pPr marL="0" indent="0">
              <a:buNone/>
            </a:pPr>
            <a:endParaRPr lang="en-US" dirty="0"/>
          </a:p>
          <a:p>
            <a:pPr lvl="0"/>
            <a:r>
              <a:rPr lang="en-US" dirty="0"/>
              <a:t>Department Level Program for Design: The early design concept.   </a:t>
            </a:r>
          </a:p>
          <a:p>
            <a:pPr lvl="0"/>
            <a:endParaRPr lang="en-US" dirty="0" smtClean="0"/>
          </a:p>
          <a:p>
            <a:pPr lvl="0"/>
            <a:r>
              <a:rPr lang="en-US" dirty="0" smtClean="0"/>
              <a:t>Characteristics </a:t>
            </a:r>
            <a:r>
              <a:rPr lang="en-US" dirty="0"/>
              <a:t>document (# ORs, # Beds, etc.). </a:t>
            </a:r>
          </a:p>
          <a:p>
            <a:pPr marL="0" indent="0">
              <a:buNone/>
            </a:pPr>
            <a:endParaRPr lang="en-US" dirty="0"/>
          </a:p>
          <a:p>
            <a:pPr lvl="0"/>
            <a:r>
              <a:rPr lang="en-US" dirty="0"/>
              <a:t>DD form 1391 – Project Programming Document – Front Page.</a:t>
            </a:r>
          </a:p>
          <a:p>
            <a:pPr marL="0" indent="0">
              <a:buNone/>
            </a:pPr>
            <a:endParaRPr lang="en-US" dirty="0"/>
          </a:p>
          <a:p>
            <a:pPr lvl="0"/>
            <a:r>
              <a:rPr lang="en-US" dirty="0"/>
              <a:t>Quad Chart: A single page representation of the project.  Below is the Fort Irwin CIP Quad Chart.</a:t>
            </a:r>
          </a:p>
          <a:p>
            <a:endParaRPr lang="en-US" dirty="0"/>
          </a:p>
        </p:txBody>
      </p:sp>
      <p:pic>
        <p:nvPicPr>
          <p:cNvPr id="5" name="Picture 4"/>
          <p:cNvPicPr/>
          <p:nvPr/>
        </p:nvPicPr>
        <p:blipFill rotWithShape="1">
          <a:blip r:embed="rId2"/>
          <a:srcRect l="5929" t="6923" r="23077" b="11282"/>
          <a:stretch/>
        </p:blipFill>
        <p:spPr bwMode="auto">
          <a:xfrm rot="16200000">
            <a:off x="4114803" y="2057398"/>
            <a:ext cx="5105397" cy="35814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6195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9295" r="9134" b="3590"/>
          <a:stretch/>
        </p:blipFill>
        <p:spPr bwMode="auto">
          <a:xfrm>
            <a:off x="304800" y="457200"/>
            <a:ext cx="8534400" cy="6019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7778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3663" y="381000"/>
            <a:ext cx="8382000" cy="6124754"/>
          </a:xfrm>
          <a:prstGeom prst="rect">
            <a:avLst/>
          </a:prstGeom>
        </p:spPr>
        <p:txBody>
          <a:bodyPr wrap="square">
            <a:spAutoFit/>
          </a:bodyPr>
          <a:lstStyle/>
          <a:p>
            <a:r>
              <a:rPr lang="en-US" sz="1400" u="sng" dirty="0"/>
              <a:t>Demographics:</a:t>
            </a:r>
            <a:endParaRPr lang="en-US" sz="1400" dirty="0"/>
          </a:p>
          <a:p>
            <a:r>
              <a:rPr lang="en-US" sz="1400" dirty="0"/>
              <a:t>Weed Army Community Hospital on Fort Irwin provides general and limited specialty care for inpatients and outpatients. Using the Managed Care Forecasting and Analysis System (MCFAS), which produces population projections based upon zip code demographics, the following is projected through fiscal year (FY) 2013: </a:t>
            </a:r>
          </a:p>
          <a:p>
            <a:r>
              <a:rPr lang="en-US" sz="1400" dirty="0"/>
              <a:t> </a:t>
            </a:r>
          </a:p>
          <a:p>
            <a:r>
              <a:rPr lang="en-US" sz="1400" dirty="0"/>
              <a:t>Active Duty: 					5,227 	37%</a:t>
            </a:r>
          </a:p>
          <a:p>
            <a:r>
              <a:rPr lang="en-US" sz="1400" dirty="0"/>
              <a:t>Active Duty Family Members: 		  		6,912 	49%</a:t>
            </a:r>
          </a:p>
          <a:p>
            <a:r>
              <a:rPr lang="en-US" sz="1400" dirty="0"/>
              <a:t>Retirees/ Retiree Family Members: 	  		</a:t>
            </a:r>
            <a:r>
              <a:rPr lang="en-US" sz="1400" dirty="0" smtClean="0"/>
              <a:t>	1,489 </a:t>
            </a:r>
            <a:r>
              <a:rPr lang="en-US" sz="1400" dirty="0"/>
              <a:t>	10%</a:t>
            </a:r>
          </a:p>
          <a:p>
            <a:r>
              <a:rPr lang="en-US" sz="1400" dirty="0"/>
              <a:t>R65+/ Medicare Eligible: 				  	   608 	  4%</a:t>
            </a:r>
          </a:p>
          <a:p>
            <a:r>
              <a:rPr lang="en-US" sz="1400" dirty="0"/>
              <a:t>Military Community Population:			 </a:t>
            </a:r>
            <a:r>
              <a:rPr lang="en-US" sz="1400" dirty="0" smtClean="0"/>
              <a:t>                    </a:t>
            </a:r>
            <a:r>
              <a:rPr lang="en-US" sz="1400" dirty="0"/>
              <a:t>14,235</a:t>
            </a:r>
          </a:p>
          <a:p>
            <a:r>
              <a:rPr lang="en-US" sz="1400" dirty="0"/>
              <a:t> </a:t>
            </a:r>
          </a:p>
          <a:p>
            <a:r>
              <a:rPr lang="en-US" sz="1400" dirty="0"/>
              <a:t>Monthly Rotation of NTC soldiers:				5,000</a:t>
            </a:r>
          </a:p>
          <a:p>
            <a:r>
              <a:rPr lang="en-US" sz="1400" dirty="0"/>
              <a:t>Total number of medically supported personnel	        </a:t>
            </a:r>
            <a:r>
              <a:rPr lang="en-US" sz="1400" dirty="0" smtClean="0"/>
              <a:t>	                     19,235</a:t>
            </a:r>
            <a:endParaRPr lang="en-US" sz="1400" dirty="0"/>
          </a:p>
          <a:p>
            <a:r>
              <a:rPr lang="en-US" sz="1400" dirty="0"/>
              <a:t> </a:t>
            </a:r>
          </a:p>
          <a:p>
            <a:r>
              <a:rPr lang="en-US" sz="1400" u="sng" dirty="0"/>
              <a:t>Staffing Forecast:</a:t>
            </a:r>
            <a:endParaRPr lang="en-US" sz="1400" dirty="0"/>
          </a:p>
          <a:p>
            <a:r>
              <a:rPr lang="en-US" sz="1400" dirty="0"/>
              <a:t>Staffing analyses of work time rates are linked to specific medical specialties recorded from historic service levels.  The following are applicable to Fort Irwin’s current level of service:</a:t>
            </a:r>
          </a:p>
          <a:p>
            <a:r>
              <a:rPr lang="en-US" sz="1400" dirty="0"/>
              <a:t> </a:t>
            </a:r>
          </a:p>
          <a:p>
            <a:r>
              <a:rPr lang="en-US" sz="1400" dirty="0"/>
              <a:t>• Available clinic hours per day: 		  		  6 to 7 hours</a:t>
            </a:r>
          </a:p>
          <a:p>
            <a:r>
              <a:rPr lang="en-US" sz="1400" dirty="0"/>
              <a:t>• Available clinic days per week: 	  		 	  3 to 5 days</a:t>
            </a:r>
          </a:p>
          <a:p>
            <a:r>
              <a:rPr lang="en-US" sz="1400" dirty="0"/>
              <a:t>• Available procedure days per week:       	           </a:t>
            </a:r>
            <a:r>
              <a:rPr lang="en-US" sz="1400" dirty="0" smtClean="0"/>
              <a:t>		 </a:t>
            </a:r>
            <a:r>
              <a:rPr lang="en-US" sz="1400" dirty="0"/>
              <a:t>.5 to 2 days</a:t>
            </a:r>
          </a:p>
          <a:p>
            <a:r>
              <a:rPr lang="en-US" sz="1400" dirty="0"/>
              <a:t>• Available weeks per year: 				</a:t>
            </a:r>
            <a:r>
              <a:rPr lang="en-US" sz="1400" dirty="0" smtClean="0"/>
              <a:t>  41.2 weeks</a:t>
            </a:r>
            <a:endParaRPr lang="en-US" sz="1400" dirty="0"/>
          </a:p>
          <a:p>
            <a:r>
              <a:rPr lang="en-US" sz="1400" dirty="0"/>
              <a:t>• Average visits per hour: 				</a:t>
            </a:r>
            <a:r>
              <a:rPr lang="en-US" sz="1400" dirty="0" smtClean="0"/>
              <a:t>  </a:t>
            </a:r>
            <a:r>
              <a:rPr lang="en-US" sz="1400" dirty="0"/>
              <a:t>1 to 3 visits</a:t>
            </a:r>
          </a:p>
          <a:p>
            <a:r>
              <a:rPr lang="en-US" sz="1400" dirty="0"/>
              <a:t>• Average provider visits per year: 		      </a:t>
            </a:r>
            <a:r>
              <a:rPr lang="en-US" sz="1400" dirty="0" smtClean="0"/>
              <a:t>		1,236 </a:t>
            </a:r>
            <a:r>
              <a:rPr lang="en-US" sz="1400" dirty="0"/>
              <a:t>to 4,326</a:t>
            </a:r>
          </a:p>
          <a:p>
            <a:endParaRPr lang="en-US" sz="1400" dirty="0" smtClean="0"/>
          </a:p>
          <a:p>
            <a:r>
              <a:rPr lang="en-US" sz="1400" dirty="0" smtClean="0"/>
              <a:t>Facility </a:t>
            </a:r>
            <a:r>
              <a:rPr lang="en-US" sz="1400" dirty="0"/>
              <a:t>Master Plan Update Final: June 2005. Weed Army Community Hospital, Fort Irwin California, prepared by the </a:t>
            </a:r>
            <a:r>
              <a:rPr lang="en-US" sz="1400" dirty="0" err="1"/>
              <a:t>Smithgroup</a:t>
            </a:r>
            <a:r>
              <a:rPr lang="en-US" sz="1400" dirty="0"/>
              <a:t> and The </a:t>
            </a:r>
            <a:r>
              <a:rPr lang="en-US" sz="1400" dirty="0" err="1"/>
              <a:t>Innova</a:t>
            </a:r>
            <a:r>
              <a:rPr lang="en-US" sz="1400" dirty="0"/>
              <a:t> Group</a:t>
            </a:r>
          </a:p>
          <a:p>
            <a:endParaRPr lang="en-US" sz="1400" dirty="0"/>
          </a:p>
        </p:txBody>
      </p:sp>
    </p:spTree>
    <p:extLst>
      <p:ext uri="{BB962C8B-B14F-4D97-AF65-F5344CB8AC3E}">
        <p14:creationId xmlns:p14="http://schemas.microsoft.com/office/powerpoint/2010/main" val="1401495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Health Facility Planning?</a:t>
            </a:r>
            <a:endParaRPr lang="en-US" dirty="0"/>
          </a:p>
        </p:txBody>
      </p:sp>
      <p:sp>
        <p:nvSpPr>
          <p:cNvPr id="3" name="Content Placeholder 2"/>
          <p:cNvSpPr>
            <a:spLocks noGrp="1"/>
          </p:cNvSpPr>
          <p:nvPr>
            <p:ph idx="1"/>
          </p:nvPr>
        </p:nvSpPr>
        <p:spPr/>
        <p:txBody>
          <a:bodyPr/>
          <a:lstStyle/>
          <a:p>
            <a:r>
              <a:rPr lang="en-US" dirty="0" smtClean="0"/>
              <a:t>Seven Classes directly applied to this material</a:t>
            </a:r>
          </a:p>
          <a:p>
            <a:r>
              <a:rPr lang="en-US" dirty="0" smtClean="0"/>
              <a:t>This is my profession</a:t>
            </a:r>
          </a:p>
          <a:p>
            <a:r>
              <a:rPr lang="en-US" dirty="0" smtClean="0"/>
              <a:t>Attempt to employ my studies directly to my next assignment</a:t>
            </a:r>
          </a:p>
          <a:p>
            <a:pPr marL="0" indent="0">
              <a:buNone/>
            </a:pPr>
            <a:endParaRPr lang="en-US" dirty="0"/>
          </a:p>
        </p:txBody>
      </p:sp>
      <p:pic>
        <p:nvPicPr>
          <p:cNvPr id="4" name="Picture 3"/>
          <p:cNvPicPr/>
          <p:nvPr/>
        </p:nvPicPr>
        <p:blipFill rotWithShape="1">
          <a:blip r:embed="rId2"/>
          <a:srcRect l="31891" t="53299" r="42468" b="24551"/>
          <a:stretch/>
        </p:blipFill>
        <p:spPr bwMode="auto">
          <a:xfrm>
            <a:off x="4648200" y="4114800"/>
            <a:ext cx="3938270" cy="2126422"/>
          </a:xfrm>
          <a:prstGeom prst="rect">
            <a:avLst/>
          </a:prstGeom>
          <a:ln w="38100">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5776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t>Capital Investment Decision Model</a:t>
            </a:r>
            <a:r>
              <a:rPr lang="en-US" b="1" u="sng" dirty="0" smtClean="0"/>
              <a:t>:</a:t>
            </a:r>
            <a:endParaRPr lang="en-US" dirty="0"/>
          </a:p>
        </p:txBody>
      </p:sp>
      <p:pic>
        <p:nvPicPr>
          <p:cNvPr id="4" name="Content Placeholder 3"/>
          <p:cNvPicPr>
            <a:picLocks noGrp="1"/>
          </p:cNvPicPr>
          <p:nvPr>
            <p:ph idx="1"/>
          </p:nvPr>
        </p:nvPicPr>
        <p:blipFill rotWithShape="1">
          <a:blip r:embed="rId2"/>
          <a:srcRect l="9936" r="9936"/>
          <a:stretch/>
        </p:blipFill>
        <p:spPr bwMode="auto">
          <a:xfrm>
            <a:off x="1670749" y="1600200"/>
            <a:ext cx="5802501" cy="45259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691940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Costs</a:t>
            </a:r>
            <a:endParaRPr lang="en-US" dirty="0"/>
          </a:p>
        </p:txBody>
      </p:sp>
      <p:pic>
        <p:nvPicPr>
          <p:cNvPr id="4" name="Content Placeholder 3"/>
          <p:cNvPicPr>
            <a:picLocks noGrp="1"/>
          </p:cNvPicPr>
          <p:nvPr>
            <p:ph idx="1"/>
          </p:nvPr>
        </p:nvPicPr>
        <p:blipFill rotWithShape="1">
          <a:blip r:embed="rId2"/>
          <a:srcRect l="6390" t="13419" r="56469" b="54632"/>
          <a:stretch/>
        </p:blipFill>
        <p:spPr bwMode="auto">
          <a:xfrm>
            <a:off x="457200" y="1295400"/>
            <a:ext cx="8262031" cy="3276600"/>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627413" y="4598075"/>
            <a:ext cx="3366691" cy="2031325"/>
          </a:xfrm>
          <a:prstGeom prst="rect">
            <a:avLst/>
          </a:prstGeom>
          <a:noFill/>
        </p:spPr>
        <p:txBody>
          <a:bodyPr wrap="none" rtlCol="0">
            <a:spAutoFit/>
          </a:bodyPr>
          <a:lstStyle/>
          <a:p>
            <a:pPr marL="285750" indent="-285750">
              <a:buFont typeface="Arial" pitchFamily="34" charset="0"/>
              <a:buChar char="•"/>
            </a:pPr>
            <a:r>
              <a:rPr lang="en-US" b="1" dirty="0" smtClean="0"/>
              <a:t>Contracted Design Firms</a:t>
            </a:r>
          </a:p>
          <a:p>
            <a:pPr marL="285750" indent="-285750">
              <a:buFont typeface="Arial" pitchFamily="34" charset="0"/>
              <a:buChar char="•"/>
            </a:pPr>
            <a:r>
              <a:rPr lang="en-US" b="1" dirty="0" smtClean="0"/>
              <a:t>Travel Schedules</a:t>
            </a:r>
          </a:p>
          <a:p>
            <a:pPr marL="285750" indent="-285750">
              <a:buFont typeface="Arial" pitchFamily="34" charset="0"/>
              <a:buChar char="•"/>
            </a:pPr>
            <a:r>
              <a:rPr lang="en-US" b="1" dirty="0" smtClean="0"/>
              <a:t>Meeting Locations/Facilitators</a:t>
            </a:r>
          </a:p>
          <a:p>
            <a:pPr marL="285750" indent="-285750">
              <a:buFont typeface="Arial" pitchFamily="34" charset="0"/>
              <a:buChar char="•"/>
            </a:pPr>
            <a:r>
              <a:rPr lang="en-US" b="1" dirty="0" smtClean="0"/>
              <a:t>Packaging</a:t>
            </a:r>
          </a:p>
          <a:p>
            <a:pPr marL="285750" indent="-285750">
              <a:buFont typeface="Arial" pitchFamily="34" charset="0"/>
              <a:buChar char="•"/>
            </a:pPr>
            <a:r>
              <a:rPr lang="en-US" b="1" dirty="0" smtClean="0"/>
              <a:t>System Development</a:t>
            </a:r>
          </a:p>
          <a:p>
            <a:pPr marL="285750" indent="-285750">
              <a:buFont typeface="Arial" pitchFamily="34" charset="0"/>
              <a:buChar char="•"/>
            </a:pPr>
            <a:endParaRPr lang="en-US" dirty="0" smtClean="0"/>
          </a:p>
          <a:p>
            <a:pPr marL="285750" indent="-285750">
              <a:buFont typeface="Arial" pitchFamily="34" charset="0"/>
              <a:buChar char="•"/>
            </a:pPr>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454795711"/>
              </p:ext>
            </p:extLst>
          </p:nvPr>
        </p:nvGraphicFramePr>
        <p:xfrm>
          <a:off x="4495800" y="4495800"/>
          <a:ext cx="3429000" cy="1828800"/>
        </p:xfrm>
        <a:graphic>
          <a:graphicData uri="http://schemas.openxmlformats.org/drawingml/2006/chart">
            <c:chart xmlns:c="http://schemas.openxmlformats.org/drawingml/2006/chart" xmlns:r="http://schemas.openxmlformats.org/officeDocument/2006/relationships" r:id="rId3"/>
          </a:graphicData>
        </a:graphic>
      </p:graphicFrame>
      <p:sp>
        <p:nvSpPr>
          <p:cNvPr id="7" name="Left Brace 6"/>
          <p:cNvSpPr/>
          <p:nvPr/>
        </p:nvSpPr>
        <p:spPr>
          <a:xfrm rot="16200000">
            <a:off x="6007924" y="5410202"/>
            <a:ext cx="152401" cy="1676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rot="16200000">
            <a:off x="7277099" y="5905502"/>
            <a:ext cx="152402" cy="685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659263" y="6324600"/>
            <a:ext cx="2294218" cy="307777"/>
          </a:xfrm>
          <a:prstGeom prst="rect">
            <a:avLst/>
          </a:prstGeom>
          <a:noFill/>
        </p:spPr>
        <p:txBody>
          <a:bodyPr wrap="none" rtlCol="0">
            <a:spAutoFit/>
          </a:bodyPr>
          <a:lstStyle/>
          <a:p>
            <a:r>
              <a:rPr lang="en-US" sz="1400" dirty="0" smtClean="0"/>
              <a:t>2001-2007	         2008-2010</a:t>
            </a:r>
            <a:endParaRPr lang="en-US" sz="1400" dirty="0"/>
          </a:p>
        </p:txBody>
      </p:sp>
      <p:sp>
        <p:nvSpPr>
          <p:cNvPr id="10" name="TextBox 9"/>
          <p:cNvSpPr txBox="1"/>
          <p:nvPr/>
        </p:nvSpPr>
        <p:spPr>
          <a:xfrm>
            <a:off x="4346514" y="5029200"/>
            <a:ext cx="301686" cy="369332"/>
          </a:xfrm>
          <a:prstGeom prst="rect">
            <a:avLst/>
          </a:prstGeom>
          <a:noFill/>
        </p:spPr>
        <p:txBody>
          <a:bodyPr wrap="none" rtlCol="0">
            <a:spAutoFit/>
          </a:bodyPr>
          <a:lstStyle/>
          <a:p>
            <a:r>
              <a:rPr lang="en-US" dirty="0" smtClean="0"/>
              <a:t>$</a:t>
            </a:r>
            <a:endParaRPr lang="en-US" dirty="0"/>
          </a:p>
        </p:txBody>
      </p:sp>
      <p:sp>
        <p:nvSpPr>
          <p:cNvPr id="3" name="TextBox 2"/>
          <p:cNvSpPr txBox="1"/>
          <p:nvPr/>
        </p:nvSpPr>
        <p:spPr>
          <a:xfrm rot="1124728">
            <a:off x="6748354" y="459925"/>
            <a:ext cx="2080698" cy="923330"/>
          </a:xfrm>
          <a:prstGeom prst="rect">
            <a:avLst/>
          </a:prstGeom>
          <a:solidFill>
            <a:schemeClr val="bg1"/>
          </a:solidFill>
          <a:ln>
            <a:solidFill>
              <a:schemeClr val="accent1"/>
            </a:solidFill>
          </a:ln>
        </p:spPr>
        <p:txBody>
          <a:bodyPr wrap="none" rtlCol="0">
            <a:spAutoFit/>
          </a:bodyPr>
          <a:lstStyle/>
          <a:p>
            <a:r>
              <a:rPr lang="en-US" b="1" dirty="0" smtClean="0"/>
              <a:t>Supporting CIDM </a:t>
            </a:r>
          </a:p>
          <a:p>
            <a:r>
              <a:rPr lang="en-US" b="1" dirty="0" smtClean="0"/>
              <a:t>Costs Millions More</a:t>
            </a:r>
          </a:p>
          <a:p>
            <a:r>
              <a:rPr lang="en-US" b="1" dirty="0" smtClean="0"/>
              <a:t>Than before 2007.</a:t>
            </a:r>
            <a:endParaRPr lang="en-US" b="1" dirty="0"/>
          </a:p>
        </p:txBody>
      </p:sp>
      <p:sp>
        <p:nvSpPr>
          <p:cNvPr id="11" name="5-Point Star 10"/>
          <p:cNvSpPr/>
          <p:nvPr/>
        </p:nvSpPr>
        <p:spPr>
          <a:xfrm>
            <a:off x="6007925" y="13128"/>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7623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Army – MHS Score Cards</a:t>
            </a:r>
            <a:endParaRPr lang="en-US" dirty="0"/>
          </a:p>
        </p:txBody>
      </p:sp>
      <p:pic>
        <p:nvPicPr>
          <p:cNvPr id="4" name="Content Placeholder 3"/>
          <p:cNvPicPr>
            <a:picLocks noGrp="1"/>
          </p:cNvPicPr>
          <p:nvPr>
            <p:ph idx="1"/>
          </p:nvPr>
        </p:nvPicPr>
        <p:blipFill rotWithShape="1">
          <a:blip r:embed="rId2"/>
          <a:srcRect l="7787" t="15336" r="22124" b="42811"/>
          <a:stretch/>
        </p:blipFill>
        <p:spPr bwMode="auto">
          <a:xfrm>
            <a:off x="457200" y="1676400"/>
            <a:ext cx="8229600" cy="3071393"/>
          </a:xfrm>
          <a:prstGeom prst="rect">
            <a:avLst/>
          </a:prstGeom>
          <a:ln>
            <a:noFill/>
          </a:ln>
          <a:extLst>
            <a:ext uri="{53640926-AAD7-44D8-BBD7-CCE9431645EC}">
              <a14:shadowObscured xmlns:a14="http://schemas.microsoft.com/office/drawing/2010/main"/>
            </a:ext>
          </a:extLst>
        </p:spPr>
      </p:pic>
      <p:sp>
        <p:nvSpPr>
          <p:cNvPr id="5" name="Oval 4"/>
          <p:cNvSpPr/>
          <p:nvPr/>
        </p:nvSpPr>
        <p:spPr>
          <a:xfrm>
            <a:off x="1600200" y="51816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905000" y="56388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95400" y="56388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2887347" y="5334000"/>
            <a:ext cx="978408" cy="789432"/>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114800" y="53213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91000" y="54102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38600" y="5410200"/>
            <a:ext cx="6858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81600" y="5114835"/>
            <a:ext cx="2556213" cy="1200329"/>
          </a:xfrm>
          <a:prstGeom prst="rect">
            <a:avLst/>
          </a:prstGeom>
          <a:noFill/>
        </p:spPr>
        <p:txBody>
          <a:bodyPr wrap="none" rtlCol="0">
            <a:spAutoFit/>
          </a:bodyPr>
          <a:lstStyle/>
          <a:p>
            <a:r>
              <a:rPr lang="en-US" dirty="0" smtClean="0"/>
              <a:t>Example:</a:t>
            </a:r>
          </a:p>
          <a:p>
            <a:r>
              <a:rPr lang="en-US" dirty="0" smtClean="0"/>
              <a:t>Let say $10 per Criteria</a:t>
            </a:r>
          </a:p>
          <a:p>
            <a:r>
              <a:rPr lang="en-US" dirty="0" smtClean="0"/>
              <a:t>20 Criteria, $10*20=$200</a:t>
            </a:r>
          </a:p>
          <a:p>
            <a:r>
              <a:rPr lang="en-US" dirty="0" smtClean="0"/>
              <a:t>8 Criteria,   $10*8=	$80</a:t>
            </a:r>
            <a:endParaRPr lang="en-US" dirty="0"/>
          </a:p>
        </p:txBody>
      </p:sp>
      <p:sp>
        <p:nvSpPr>
          <p:cNvPr id="12" name="TextBox 11"/>
          <p:cNvSpPr txBox="1"/>
          <p:nvPr/>
        </p:nvSpPr>
        <p:spPr>
          <a:xfrm rot="18921232">
            <a:off x="279563" y="4896788"/>
            <a:ext cx="1520353" cy="923330"/>
          </a:xfrm>
          <a:prstGeom prst="rect">
            <a:avLst/>
          </a:prstGeom>
          <a:noFill/>
        </p:spPr>
        <p:txBody>
          <a:bodyPr wrap="none" rtlCol="0">
            <a:spAutoFit/>
          </a:bodyPr>
          <a:lstStyle/>
          <a:p>
            <a:r>
              <a:rPr lang="en-US" dirty="0" smtClean="0"/>
              <a:t>Intersections,</a:t>
            </a:r>
          </a:p>
          <a:p>
            <a:r>
              <a:rPr lang="en-US" dirty="0" smtClean="0"/>
              <a:t>Greater Union</a:t>
            </a:r>
          </a:p>
          <a:p>
            <a:r>
              <a:rPr lang="en-US" dirty="0" smtClean="0"/>
              <a:t>Less cost</a:t>
            </a:r>
            <a:endParaRPr lang="en-US" dirty="0"/>
          </a:p>
        </p:txBody>
      </p:sp>
      <p:sp>
        <p:nvSpPr>
          <p:cNvPr id="13" name="5-Point Star 12"/>
          <p:cNvSpPr/>
          <p:nvPr/>
        </p:nvSpPr>
        <p:spPr>
          <a:xfrm>
            <a:off x="82786" y="4136373"/>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6940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MILCON Progression Bar Chart</a:t>
            </a:r>
            <a:endParaRPr lang="en-US" dirty="0"/>
          </a:p>
        </p:txBody>
      </p:sp>
      <p:pic>
        <p:nvPicPr>
          <p:cNvPr id="4" name="Content Placeholder 3"/>
          <p:cNvPicPr>
            <a:picLocks noGrp="1"/>
          </p:cNvPicPr>
          <p:nvPr>
            <p:ph idx="1"/>
          </p:nvPr>
        </p:nvPicPr>
        <p:blipFill rotWithShape="1">
          <a:blip r:embed="rId2"/>
          <a:srcRect l="1797" t="10862" r="21925" b="13738"/>
          <a:stretch/>
        </p:blipFill>
        <p:spPr bwMode="auto">
          <a:xfrm>
            <a:off x="909067" y="1143000"/>
            <a:ext cx="7325865" cy="4525963"/>
          </a:xfrm>
          <a:prstGeom prst="rect">
            <a:avLst/>
          </a:prstGeom>
          <a:ln>
            <a:noFill/>
          </a:ln>
          <a:extLst>
            <a:ext uri="{53640926-AAD7-44D8-BBD7-CCE9431645EC}">
              <a14:shadowObscured xmlns:a14="http://schemas.microsoft.com/office/drawing/2010/main"/>
            </a:ext>
          </a:extLst>
        </p:spPr>
      </p:pic>
      <p:pic>
        <p:nvPicPr>
          <p:cNvPr id="5" name="Content Placeholder 3"/>
          <p:cNvPicPr>
            <a:picLocks/>
          </p:cNvPicPr>
          <p:nvPr/>
        </p:nvPicPr>
        <p:blipFill rotWithShape="1">
          <a:blip r:embed="rId3" cstate="print">
            <a:extLst>
              <a:ext uri="{28A0092B-C50C-407E-A947-70E740481C1C}">
                <a14:useLocalDpi xmlns:a14="http://schemas.microsoft.com/office/drawing/2010/main" val="0"/>
              </a:ext>
            </a:extLst>
          </a:blip>
          <a:srcRect l="4808" b="30951"/>
          <a:stretch/>
        </p:blipFill>
        <p:spPr bwMode="auto">
          <a:xfrm>
            <a:off x="2133600" y="4191000"/>
            <a:ext cx="1524000" cy="609600"/>
          </a:xfrm>
          <a:prstGeom prst="rect">
            <a:avLst/>
          </a:prstGeom>
          <a:noFill/>
          <a:ln>
            <a:noFill/>
          </a:ln>
          <a:extLst>
            <a:ext uri="{53640926-AAD7-44D8-BBD7-CCE9431645EC}">
              <a14:shadowObscured xmlns:a14="http://schemas.microsoft.com/office/drawing/2010/main"/>
            </a:ext>
          </a:extLst>
        </p:spPr>
      </p:pic>
      <p:cxnSp>
        <p:nvCxnSpPr>
          <p:cNvPr id="6" name="Straight Connector 5"/>
          <p:cNvCxnSpPr/>
          <p:nvPr/>
        </p:nvCxnSpPr>
        <p:spPr>
          <a:xfrm>
            <a:off x="2133600" y="1524000"/>
            <a:ext cx="0" cy="3276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657600" y="1512125"/>
            <a:ext cx="0" cy="3276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00" y="6252865"/>
            <a:ext cx="2158220" cy="369332"/>
          </a:xfrm>
          <a:prstGeom prst="rect">
            <a:avLst/>
          </a:prstGeom>
          <a:noFill/>
        </p:spPr>
        <p:txBody>
          <a:bodyPr wrap="none" rtlCol="0">
            <a:spAutoFit/>
          </a:bodyPr>
          <a:lstStyle/>
          <a:p>
            <a:r>
              <a:rPr lang="en-US" dirty="0" smtClean="0"/>
              <a:t>Project Management</a:t>
            </a:r>
            <a:endParaRPr lang="en-US" dirty="0"/>
          </a:p>
        </p:txBody>
      </p:sp>
      <p:sp>
        <p:nvSpPr>
          <p:cNvPr id="9" name="Left Brace 8"/>
          <p:cNvSpPr/>
          <p:nvPr/>
        </p:nvSpPr>
        <p:spPr>
          <a:xfrm rot="16200000">
            <a:off x="2894838" y="4801362"/>
            <a:ext cx="77724" cy="19050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Left Brace 9"/>
          <p:cNvSpPr/>
          <p:nvPr/>
        </p:nvSpPr>
        <p:spPr>
          <a:xfrm rot="16200000">
            <a:off x="4952238" y="4801363"/>
            <a:ext cx="77724" cy="1905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rot="16200000">
            <a:off x="6933438" y="4801363"/>
            <a:ext cx="77724" cy="1905000"/>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2" name="TextBox 11"/>
          <p:cNvSpPr txBox="1"/>
          <p:nvPr/>
        </p:nvSpPr>
        <p:spPr>
          <a:xfrm>
            <a:off x="2514600" y="5791200"/>
            <a:ext cx="849913" cy="369332"/>
          </a:xfrm>
          <a:prstGeom prst="rect">
            <a:avLst/>
          </a:prstGeom>
          <a:noFill/>
        </p:spPr>
        <p:txBody>
          <a:bodyPr wrap="none" rtlCol="0">
            <a:spAutoFit/>
          </a:bodyPr>
          <a:lstStyle/>
          <a:p>
            <a:r>
              <a:rPr lang="en-US" dirty="0" smtClean="0"/>
              <a:t>$300M</a:t>
            </a:r>
            <a:endParaRPr lang="en-US" dirty="0"/>
          </a:p>
        </p:txBody>
      </p:sp>
      <p:sp>
        <p:nvSpPr>
          <p:cNvPr id="13" name="TextBox 12"/>
          <p:cNvSpPr txBox="1"/>
          <p:nvPr/>
        </p:nvSpPr>
        <p:spPr>
          <a:xfrm>
            <a:off x="4103087" y="5791200"/>
            <a:ext cx="1819729" cy="646331"/>
          </a:xfrm>
          <a:prstGeom prst="rect">
            <a:avLst/>
          </a:prstGeom>
          <a:noFill/>
        </p:spPr>
        <p:txBody>
          <a:bodyPr wrap="none" rtlCol="0">
            <a:spAutoFit/>
          </a:bodyPr>
          <a:lstStyle/>
          <a:p>
            <a:r>
              <a:rPr lang="en-US" dirty="0" smtClean="0"/>
              <a:t>$300M + 300*7%</a:t>
            </a:r>
          </a:p>
          <a:p>
            <a:pPr algn="ctr"/>
            <a:r>
              <a:rPr lang="en-US" dirty="0" smtClean="0"/>
              <a:t>$321M</a:t>
            </a:r>
            <a:endParaRPr lang="en-US" dirty="0"/>
          </a:p>
        </p:txBody>
      </p:sp>
      <p:sp>
        <p:nvSpPr>
          <p:cNvPr id="14" name="TextBox 13"/>
          <p:cNvSpPr txBox="1"/>
          <p:nvPr/>
        </p:nvSpPr>
        <p:spPr>
          <a:xfrm>
            <a:off x="6095453" y="5791200"/>
            <a:ext cx="1819729" cy="646331"/>
          </a:xfrm>
          <a:prstGeom prst="rect">
            <a:avLst/>
          </a:prstGeom>
          <a:noFill/>
        </p:spPr>
        <p:txBody>
          <a:bodyPr wrap="none" rtlCol="0">
            <a:spAutoFit/>
          </a:bodyPr>
          <a:lstStyle/>
          <a:p>
            <a:r>
              <a:rPr lang="en-US" dirty="0" smtClean="0"/>
              <a:t>$300M + 300*7%</a:t>
            </a:r>
          </a:p>
          <a:p>
            <a:pPr algn="ctr"/>
            <a:r>
              <a:rPr lang="en-US" dirty="0" smtClean="0"/>
              <a:t>$343M</a:t>
            </a:r>
            <a:endParaRPr lang="en-US" dirty="0"/>
          </a:p>
        </p:txBody>
      </p:sp>
      <p:sp>
        <p:nvSpPr>
          <p:cNvPr id="15" name="TextBox 14"/>
          <p:cNvSpPr txBox="1"/>
          <p:nvPr/>
        </p:nvSpPr>
        <p:spPr>
          <a:xfrm>
            <a:off x="5852410" y="2072244"/>
            <a:ext cx="2239780" cy="646331"/>
          </a:xfrm>
          <a:prstGeom prst="rect">
            <a:avLst/>
          </a:prstGeom>
          <a:solidFill>
            <a:schemeClr val="bg1"/>
          </a:solidFill>
        </p:spPr>
        <p:txBody>
          <a:bodyPr wrap="none" rtlCol="0">
            <a:spAutoFit/>
          </a:bodyPr>
          <a:lstStyle/>
          <a:p>
            <a:pPr algn="ctr"/>
            <a:r>
              <a:rPr lang="en-US" dirty="0" smtClean="0"/>
              <a:t>How to shorten </a:t>
            </a:r>
          </a:p>
          <a:p>
            <a:pPr algn="ctr"/>
            <a:r>
              <a:rPr lang="en-US" dirty="0" smtClean="0"/>
              <a:t>the execution period?</a:t>
            </a:r>
            <a:endParaRPr lang="en-US" dirty="0"/>
          </a:p>
        </p:txBody>
      </p:sp>
      <p:sp>
        <p:nvSpPr>
          <p:cNvPr id="16" name="TextBox 15"/>
          <p:cNvSpPr txBox="1"/>
          <p:nvPr/>
        </p:nvSpPr>
        <p:spPr>
          <a:xfrm rot="19170965">
            <a:off x="254604" y="5194261"/>
            <a:ext cx="1785874" cy="738664"/>
          </a:xfrm>
          <a:prstGeom prst="rect">
            <a:avLst/>
          </a:prstGeom>
          <a:solidFill>
            <a:schemeClr val="bg1"/>
          </a:solidFill>
        </p:spPr>
        <p:txBody>
          <a:bodyPr wrap="none" rtlCol="0">
            <a:spAutoFit/>
          </a:bodyPr>
          <a:lstStyle/>
          <a:p>
            <a:pPr algn="ctr"/>
            <a:r>
              <a:rPr lang="en-US" sz="1400" b="1" dirty="0" smtClean="0"/>
              <a:t>Cost Escalation</a:t>
            </a:r>
          </a:p>
          <a:p>
            <a:pPr algn="ctr"/>
            <a:r>
              <a:rPr lang="en-US" sz="1400" b="1" dirty="0" smtClean="0"/>
              <a:t>Earlier Funding saves </a:t>
            </a:r>
          </a:p>
          <a:p>
            <a:pPr algn="ctr"/>
            <a:r>
              <a:rPr lang="en-US" sz="1400" b="1" dirty="0" smtClean="0"/>
              <a:t>MILCON $</a:t>
            </a:r>
            <a:endParaRPr lang="en-US" sz="1400" b="1" dirty="0"/>
          </a:p>
        </p:txBody>
      </p:sp>
      <p:sp>
        <p:nvSpPr>
          <p:cNvPr id="17" name="5-Point Star 16"/>
          <p:cNvSpPr/>
          <p:nvPr/>
        </p:nvSpPr>
        <p:spPr>
          <a:xfrm>
            <a:off x="1277733" y="5492016"/>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29373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Project Schedule</a:t>
            </a:r>
            <a:br>
              <a:rPr lang="en-US" dirty="0" smtClean="0"/>
            </a:br>
            <a:r>
              <a:rPr lang="en-US" sz="2700" dirty="0" smtClean="0"/>
              <a:t>Reviewed to look for time savings…</a:t>
            </a:r>
            <a:endParaRPr lang="en-US" sz="2700"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4808" t="22686" b="30951"/>
          <a:stretch/>
        </p:blipFill>
        <p:spPr bwMode="auto">
          <a:xfrm>
            <a:off x="457200" y="1447800"/>
            <a:ext cx="8229600" cy="2057401"/>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a:blip r:embed="rId3"/>
          <a:stretch>
            <a:fillRect/>
          </a:stretch>
        </p:blipFill>
        <p:spPr>
          <a:xfrm>
            <a:off x="457200" y="3271652"/>
            <a:ext cx="8305800" cy="3170555"/>
          </a:xfrm>
          <a:prstGeom prst="rect">
            <a:avLst/>
          </a:prstGeom>
        </p:spPr>
      </p:pic>
      <p:sp>
        <p:nvSpPr>
          <p:cNvPr id="3" name="TextBox 2"/>
          <p:cNvSpPr txBox="1"/>
          <p:nvPr/>
        </p:nvSpPr>
        <p:spPr>
          <a:xfrm rot="19391716">
            <a:off x="209603" y="4048574"/>
            <a:ext cx="2897909" cy="646331"/>
          </a:xfrm>
          <a:prstGeom prst="rect">
            <a:avLst/>
          </a:prstGeom>
          <a:solidFill>
            <a:schemeClr val="bg1"/>
          </a:solidFill>
          <a:ln>
            <a:solidFill>
              <a:schemeClr val="accent1"/>
            </a:solidFill>
          </a:ln>
        </p:spPr>
        <p:txBody>
          <a:bodyPr wrap="none" rtlCol="0">
            <a:spAutoFit/>
          </a:bodyPr>
          <a:lstStyle/>
          <a:p>
            <a:r>
              <a:rPr lang="en-US" dirty="0" smtClean="0">
                <a:solidFill>
                  <a:srgbClr val="FF0000"/>
                </a:solidFill>
              </a:rPr>
              <a:t>Reduce the time to build;</a:t>
            </a:r>
          </a:p>
          <a:p>
            <a:r>
              <a:rPr lang="en-US" dirty="0">
                <a:solidFill>
                  <a:srgbClr val="FF0000"/>
                </a:solidFill>
              </a:rPr>
              <a:t>c</a:t>
            </a:r>
            <a:r>
              <a:rPr lang="en-US" dirty="0" smtClean="0">
                <a:solidFill>
                  <a:srgbClr val="FF0000"/>
                </a:solidFill>
              </a:rPr>
              <a:t>an’t  because CP in the CIRB</a:t>
            </a:r>
            <a:endParaRPr lang="en-US" dirty="0">
              <a:solidFill>
                <a:srgbClr val="FF0000"/>
              </a:solidFill>
            </a:endParaRPr>
          </a:p>
        </p:txBody>
      </p:sp>
      <p:sp>
        <p:nvSpPr>
          <p:cNvPr id="6" name="5-Point Star 5"/>
          <p:cNvSpPr/>
          <p:nvPr/>
        </p:nvSpPr>
        <p:spPr>
          <a:xfrm>
            <a:off x="576942" y="3365206"/>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43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CIDM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DD form 1391</a:t>
            </a:r>
          </a:p>
          <a:p>
            <a:r>
              <a:rPr lang="en-US" dirty="0" smtClean="0"/>
              <a:t>How to save time and money?</a:t>
            </a:r>
          </a:p>
          <a:p>
            <a:pPr lvl="1"/>
            <a:r>
              <a:rPr lang="en-US" dirty="0"/>
              <a:t>$10.34M Sustainable Design &amp; Development- Energy Policy Act </a:t>
            </a:r>
            <a:r>
              <a:rPr lang="en-US" dirty="0">
                <a:solidFill>
                  <a:srgbClr val="FF0000"/>
                </a:solidFill>
              </a:rPr>
              <a:t>- Savings?</a:t>
            </a:r>
          </a:p>
          <a:p>
            <a:pPr lvl="1"/>
            <a:r>
              <a:rPr lang="en-US" dirty="0"/>
              <a:t>Evidence Based Design (EBD) </a:t>
            </a:r>
            <a:r>
              <a:rPr lang="en-US" dirty="0">
                <a:solidFill>
                  <a:srgbClr val="FF0000"/>
                </a:solidFill>
              </a:rPr>
              <a:t>- Savings</a:t>
            </a:r>
            <a:r>
              <a:rPr lang="en-US" dirty="0" smtClean="0">
                <a:solidFill>
                  <a:srgbClr val="FF0000"/>
                </a:solidFill>
              </a:rPr>
              <a:t>?</a:t>
            </a:r>
            <a:endParaRPr lang="en-US" dirty="0" smtClean="0"/>
          </a:p>
          <a:p>
            <a:pPr lvl="1"/>
            <a:r>
              <a:rPr lang="en-US" dirty="0" smtClean="0"/>
              <a:t>Acquisition Method</a:t>
            </a:r>
          </a:p>
          <a:p>
            <a:pPr lvl="2"/>
            <a:r>
              <a:rPr lang="en-US" dirty="0" smtClean="0">
                <a:solidFill>
                  <a:srgbClr val="FF0000"/>
                </a:solidFill>
              </a:rPr>
              <a:t>Cost savings</a:t>
            </a:r>
          </a:p>
          <a:p>
            <a:pPr lvl="2"/>
            <a:r>
              <a:rPr lang="en-US" dirty="0" smtClean="0">
                <a:solidFill>
                  <a:srgbClr val="FF0000"/>
                </a:solidFill>
              </a:rPr>
              <a:t>Time/Cost savings</a:t>
            </a:r>
          </a:p>
          <a:p>
            <a:pPr lvl="1"/>
            <a:r>
              <a:rPr lang="en-US" dirty="0" smtClean="0"/>
              <a:t>Adjusted </a:t>
            </a:r>
            <a:r>
              <a:rPr lang="en-US" dirty="0"/>
              <a:t>Construction </a:t>
            </a:r>
            <a:r>
              <a:rPr lang="en-US" dirty="0" smtClean="0"/>
              <a:t>Costs </a:t>
            </a:r>
          </a:p>
          <a:p>
            <a:pPr lvl="2"/>
            <a:r>
              <a:rPr lang="en-US" dirty="0" smtClean="0">
                <a:solidFill>
                  <a:srgbClr val="FF0000"/>
                </a:solidFill>
              </a:rPr>
              <a:t>$326M, $274M to ???</a:t>
            </a:r>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25375713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a:t>Sustainable Design &amp; Development (SDD)/Energy Policy Act (EP Act</a:t>
            </a:r>
            <a:r>
              <a:rPr lang="en-US" dirty="0" smtClean="0"/>
              <a:t>).</a:t>
            </a:r>
            <a:endParaRPr lang="en-US" dirty="0"/>
          </a:p>
        </p:txBody>
      </p:sp>
      <p:sp>
        <p:nvSpPr>
          <p:cNvPr id="3" name="Content Placeholder 2"/>
          <p:cNvSpPr>
            <a:spLocks noGrp="1"/>
          </p:cNvSpPr>
          <p:nvPr>
            <p:ph idx="1"/>
          </p:nvPr>
        </p:nvSpPr>
        <p:spPr>
          <a:xfrm>
            <a:off x="457200" y="5181600"/>
            <a:ext cx="8229600" cy="914400"/>
          </a:xfrm>
        </p:spPr>
        <p:txBody>
          <a:bodyPr>
            <a:normAutofit/>
          </a:bodyPr>
          <a:lstStyle/>
          <a:p>
            <a:pPr marL="0" indent="0">
              <a:buNone/>
            </a:pPr>
            <a:r>
              <a:rPr lang="en-US" sz="2400" dirty="0" smtClean="0">
                <a:solidFill>
                  <a:srgbClr val="FF0000"/>
                </a:solidFill>
              </a:rPr>
              <a:t>Will the new project save $605K annually or will $24M of energy be used for this facility?</a:t>
            </a:r>
            <a:endParaRPr lang="en-US" sz="2400" dirty="0">
              <a:solidFill>
                <a:srgbClr val="FF0000"/>
              </a:solidFill>
            </a:endParaRPr>
          </a:p>
        </p:txBody>
      </p:sp>
      <p:sp>
        <p:nvSpPr>
          <p:cNvPr id="4" name="TextBox 3"/>
          <p:cNvSpPr txBox="1"/>
          <p:nvPr/>
        </p:nvSpPr>
        <p:spPr>
          <a:xfrm>
            <a:off x="838200" y="1905000"/>
            <a:ext cx="8103309" cy="3046988"/>
          </a:xfrm>
          <a:prstGeom prst="rect">
            <a:avLst/>
          </a:prstGeom>
          <a:noFill/>
        </p:spPr>
        <p:txBody>
          <a:bodyPr wrap="none" rtlCol="0">
            <a:spAutoFit/>
          </a:bodyPr>
          <a:lstStyle/>
          <a:p>
            <a:r>
              <a:rPr lang="en-US" sz="2400" b="1" u="sng" dirty="0" smtClean="0"/>
              <a:t>Future Value			Systematic Payments</a:t>
            </a:r>
          </a:p>
          <a:p>
            <a:pPr marL="285750" indent="-285750">
              <a:buFont typeface="Arial" pitchFamily="34" charset="0"/>
              <a:buChar char="•"/>
            </a:pPr>
            <a:r>
              <a:rPr lang="en-US" sz="2400" dirty="0" smtClean="0"/>
              <a:t>$10.3 Million		$605 Thousand</a:t>
            </a:r>
          </a:p>
          <a:p>
            <a:pPr marL="285750" indent="-285750">
              <a:buFont typeface="Arial" pitchFamily="34" charset="0"/>
              <a:buChar char="•"/>
            </a:pPr>
            <a:r>
              <a:rPr lang="en-US" sz="2400" dirty="0" smtClean="0"/>
              <a:t>18 year investment		18 years of annual payments</a:t>
            </a:r>
          </a:p>
          <a:p>
            <a:pPr marL="285750" indent="-285750">
              <a:buFont typeface="Arial" pitchFamily="34" charset="0"/>
              <a:buChar char="•"/>
            </a:pPr>
            <a:r>
              <a:rPr lang="en-US" sz="2400" dirty="0" smtClean="0"/>
              <a:t>5%				5.87%</a:t>
            </a:r>
          </a:p>
          <a:p>
            <a:pPr marL="285750" indent="-285750">
              <a:buFont typeface="Arial" pitchFamily="34" charset="0"/>
              <a:buChar char="•"/>
            </a:pPr>
            <a:r>
              <a:rPr lang="en-US" sz="2400" dirty="0" smtClean="0"/>
              <a:t>$24Million			$10.3 Million</a:t>
            </a:r>
          </a:p>
          <a:p>
            <a:pPr marL="285750" indent="-285750">
              <a:buFont typeface="Arial" pitchFamily="34" charset="0"/>
              <a:buChar char="•"/>
            </a:pPr>
            <a:endParaRPr lang="en-US" sz="2400" dirty="0"/>
          </a:p>
          <a:p>
            <a:r>
              <a:rPr lang="en-US" sz="1600" dirty="0" smtClean="0"/>
              <a:t>USGBC began1993 and is </a:t>
            </a:r>
            <a:r>
              <a:rPr lang="en-US" sz="1600" dirty="0"/>
              <a:t>a non-profit trade organization that promotes sustainability in </a:t>
            </a:r>
            <a:endParaRPr lang="en-US" sz="1600" dirty="0" smtClean="0"/>
          </a:p>
          <a:p>
            <a:r>
              <a:rPr lang="en-US" sz="1600" dirty="0" smtClean="0"/>
              <a:t>how buildings </a:t>
            </a:r>
            <a:r>
              <a:rPr lang="en-US" sz="1600" dirty="0"/>
              <a:t>are designed, built, and operated. USGBC is best known for the development </a:t>
            </a:r>
            <a:endParaRPr lang="en-US" sz="1600" dirty="0" smtClean="0"/>
          </a:p>
          <a:p>
            <a:r>
              <a:rPr lang="en-US" sz="1600" dirty="0" smtClean="0"/>
              <a:t>of </a:t>
            </a:r>
            <a:r>
              <a:rPr lang="en-US" sz="1600" dirty="0"/>
              <a:t>the </a:t>
            </a:r>
            <a:r>
              <a:rPr lang="en-US" sz="1600" dirty="0">
                <a:hlinkClick r:id="rId2" tooltip="Leadership in Energy and Environmental Design"/>
              </a:rPr>
              <a:t>Leadership in Energy and Environmental Design</a:t>
            </a:r>
            <a:r>
              <a:rPr lang="en-US" sz="1600" dirty="0"/>
              <a:t> (LEED) </a:t>
            </a:r>
          </a:p>
        </p:txBody>
      </p:sp>
      <p:sp>
        <p:nvSpPr>
          <p:cNvPr id="5" name="5-Point Star 4"/>
          <p:cNvSpPr/>
          <p:nvPr/>
        </p:nvSpPr>
        <p:spPr>
          <a:xfrm>
            <a:off x="0" y="5562600"/>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8879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Evidence Based Design (EBD</a:t>
            </a:r>
            <a:r>
              <a:rPr lang="en-US" dirty="0" smtClean="0"/>
              <a: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$6 Million for the Fort Irwin Project</a:t>
            </a:r>
          </a:p>
          <a:p>
            <a:pPr marL="0" indent="0">
              <a:buNone/>
            </a:pPr>
            <a:endParaRPr lang="en-US" dirty="0" smtClean="0"/>
          </a:p>
          <a:p>
            <a:pPr marL="0" indent="0">
              <a:buNone/>
            </a:pPr>
            <a:r>
              <a:rPr lang="en-US" b="1" i="1" dirty="0"/>
              <a:t>About The Center for Health Design </a:t>
            </a:r>
            <a:r>
              <a:rPr lang="en-US" b="1" i="1" dirty="0" smtClean="0"/>
              <a:t>- 2009</a:t>
            </a:r>
            <a:r>
              <a:rPr lang="en-US" i="1" dirty="0"/>
              <a:t/>
            </a:r>
            <a:br>
              <a:rPr lang="en-US" i="1" dirty="0"/>
            </a:br>
            <a:r>
              <a:rPr lang="en-US" i="1" dirty="0"/>
              <a:t>The Center for Health Design (CHD) is a nonprofit organization that engages and supports professionals and organizations in the healthcare, construction, and design industry to improve the quality of healthcare facilities and create new environments for healthy aging. CHD’s mission is to transform healthcare environments for a healthier, safer world through design research, education, and advocacy</a:t>
            </a:r>
            <a:r>
              <a:rPr lang="en-US" i="1" dirty="0" smtClean="0"/>
              <a:t>.</a:t>
            </a:r>
          </a:p>
          <a:p>
            <a:pPr marL="0" indent="0">
              <a:buNone/>
            </a:pPr>
            <a:endParaRPr lang="en-US" i="1" dirty="0"/>
          </a:p>
          <a:p>
            <a:pPr marL="0" indent="0">
              <a:buNone/>
            </a:pPr>
            <a:r>
              <a:rPr lang="en-US" i="1" dirty="0" smtClean="0"/>
              <a:t>Criteria not as defined as LEED - </a:t>
            </a:r>
            <a:r>
              <a:rPr lang="en-US" dirty="0" smtClean="0"/>
              <a:t>http</a:t>
            </a:r>
            <a:r>
              <a:rPr lang="en-US" dirty="0"/>
              <a:t>://www.healthdesign.org/</a:t>
            </a:r>
          </a:p>
          <a:p>
            <a:pPr marL="0" indent="0">
              <a:buNone/>
            </a:pPr>
            <a:endParaRPr lang="en-US" dirty="0"/>
          </a:p>
          <a:p>
            <a:r>
              <a:rPr lang="en-US" dirty="0" smtClean="0">
                <a:solidFill>
                  <a:srgbClr val="FF0000"/>
                </a:solidFill>
              </a:rPr>
              <a:t>Would the design team not design a project with Evidence Based Design criteria?</a:t>
            </a:r>
            <a:endParaRPr lang="en-US" dirty="0">
              <a:solidFill>
                <a:srgbClr val="FF0000"/>
              </a:solidFill>
            </a:endParaRPr>
          </a:p>
        </p:txBody>
      </p:sp>
      <p:sp>
        <p:nvSpPr>
          <p:cNvPr id="4" name="5-Point Star 3"/>
          <p:cNvSpPr/>
          <p:nvPr/>
        </p:nvSpPr>
        <p:spPr>
          <a:xfrm>
            <a:off x="304800" y="5486400"/>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6825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Acquisition Strategy</a:t>
            </a:r>
            <a:endParaRPr lang="en-US" dirty="0"/>
          </a:p>
        </p:txBody>
      </p:sp>
      <p:sp>
        <p:nvSpPr>
          <p:cNvPr id="3" name="Content Placeholder 2"/>
          <p:cNvSpPr>
            <a:spLocks noGrp="1"/>
          </p:cNvSpPr>
          <p:nvPr>
            <p:ph idx="1"/>
          </p:nvPr>
        </p:nvSpPr>
        <p:spPr>
          <a:xfrm>
            <a:off x="1143000" y="1981200"/>
            <a:ext cx="7086600" cy="1752600"/>
          </a:xfrm>
        </p:spPr>
        <p:txBody>
          <a:bodyPr/>
          <a:lstStyle/>
          <a:p>
            <a:r>
              <a:rPr lang="en-US" dirty="0" smtClean="0"/>
              <a:t>DBB</a:t>
            </a:r>
          </a:p>
          <a:p>
            <a:r>
              <a:rPr lang="en-US" dirty="0" smtClean="0"/>
              <a:t>DB</a:t>
            </a:r>
          </a:p>
          <a:p>
            <a:pPr marL="0" indent="0">
              <a:buNone/>
            </a:pPr>
            <a:endParaRPr lang="en-US" dirty="0"/>
          </a:p>
        </p:txBody>
      </p:sp>
      <p:sp>
        <p:nvSpPr>
          <p:cNvPr id="4" name="TextBox 3"/>
          <p:cNvSpPr txBox="1"/>
          <p:nvPr/>
        </p:nvSpPr>
        <p:spPr>
          <a:xfrm>
            <a:off x="551317" y="3733800"/>
            <a:ext cx="7401770" cy="2585323"/>
          </a:xfrm>
          <a:prstGeom prst="rect">
            <a:avLst/>
          </a:prstGeom>
          <a:noFill/>
        </p:spPr>
        <p:txBody>
          <a:bodyPr wrap="none" rtlCol="0">
            <a:spAutoFit/>
          </a:bodyPr>
          <a:lstStyle/>
          <a:p>
            <a:r>
              <a:rPr lang="en-US" dirty="0" smtClean="0"/>
              <a:t>	</a:t>
            </a:r>
            <a:r>
              <a:rPr lang="en-US" b="1" dirty="0" smtClean="0"/>
              <a:t>DBB</a:t>
            </a:r>
            <a:r>
              <a:rPr lang="en-US" b="1" dirty="0"/>
              <a:t>				</a:t>
            </a:r>
            <a:r>
              <a:rPr lang="en-US" b="1" dirty="0" smtClean="0"/>
              <a:t>DB</a:t>
            </a:r>
            <a:endParaRPr lang="en-US" b="1" dirty="0"/>
          </a:p>
          <a:p>
            <a:r>
              <a:rPr lang="en-US" b="1" dirty="0" smtClean="0"/>
              <a:t>	13</a:t>
            </a:r>
            <a:r>
              <a:rPr lang="en-US" b="1" dirty="0"/>
              <a:t>% standard design </a:t>
            </a:r>
            <a:r>
              <a:rPr lang="en-US" b="1" dirty="0" smtClean="0"/>
              <a:t>cost</a:t>
            </a:r>
            <a:r>
              <a:rPr lang="en-US" b="1" dirty="0"/>
              <a:t>		</a:t>
            </a:r>
            <a:r>
              <a:rPr lang="en-US" b="1" dirty="0" smtClean="0"/>
              <a:t>6</a:t>
            </a:r>
            <a:r>
              <a:rPr lang="en-US" b="1" dirty="0"/>
              <a:t>% standard design cost</a:t>
            </a:r>
          </a:p>
          <a:p>
            <a:r>
              <a:rPr lang="en-US" b="1" dirty="0" smtClean="0"/>
              <a:t>	2 </a:t>
            </a:r>
            <a:r>
              <a:rPr lang="en-US" b="1" dirty="0"/>
              <a:t>bid selection </a:t>
            </a:r>
            <a:r>
              <a:rPr lang="en-US" b="1" dirty="0" smtClean="0"/>
              <a:t>phases</a:t>
            </a:r>
            <a:r>
              <a:rPr lang="en-US" b="1" dirty="0"/>
              <a:t>		</a:t>
            </a:r>
            <a:r>
              <a:rPr lang="en-US" b="1" dirty="0" smtClean="0"/>
              <a:t>1 </a:t>
            </a:r>
            <a:r>
              <a:rPr lang="en-US" b="1" dirty="0"/>
              <a:t>bid selection phase</a:t>
            </a:r>
          </a:p>
          <a:p>
            <a:endParaRPr lang="en-US" dirty="0" smtClean="0"/>
          </a:p>
          <a:p>
            <a:r>
              <a:rPr lang="en-US" dirty="0" smtClean="0"/>
              <a:t>*</a:t>
            </a:r>
            <a:r>
              <a:rPr lang="en-US" dirty="0"/>
              <a:t>CMAR is not presented because no MHS cost guidance has been published; </a:t>
            </a:r>
            <a:endParaRPr lang="en-US" dirty="0" smtClean="0"/>
          </a:p>
          <a:p>
            <a:r>
              <a:rPr lang="en-US" dirty="0" smtClean="0"/>
              <a:t>but </a:t>
            </a:r>
            <a:r>
              <a:rPr lang="en-US" dirty="0"/>
              <a:t>some saving in time compared to DBB would be expected.</a:t>
            </a:r>
          </a:p>
          <a:p>
            <a:endParaRPr lang="en-US" dirty="0" smtClean="0"/>
          </a:p>
          <a:p>
            <a:r>
              <a:rPr lang="en-US" dirty="0" smtClean="0"/>
              <a:t>TMA </a:t>
            </a:r>
            <a:r>
              <a:rPr lang="en-US" dirty="0"/>
              <a:t>DD 1391 Cost Estimating Guidance For Medical Project, March 24, 2008</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15180208"/>
              </p:ext>
            </p:extLst>
          </p:nvPr>
        </p:nvGraphicFramePr>
        <p:xfrm>
          <a:off x="2514600" y="1828802"/>
          <a:ext cx="2590800" cy="1676398"/>
        </p:xfrm>
        <a:graphic>
          <a:graphicData uri="http://schemas.openxmlformats.org/drawingml/2006/table">
            <a:tbl>
              <a:tblPr>
                <a:tableStyleId>{5C22544A-7EE6-4342-B048-85BDC9FD1C3A}</a:tableStyleId>
              </a:tblPr>
              <a:tblGrid>
                <a:gridCol w="1295400"/>
                <a:gridCol w="1295400"/>
              </a:tblGrid>
              <a:tr h="270387">
                <a:tc gridSpan="2">
                  <a:txBody>
                    <a:bodyPr/>
                    <a:lstStyle/>
                    <a:p>
                      <a:pPr algn="ctr" fontAlgn="b"/>
                      <a:r>
                        <a:rPr lang="en-US" sz="1100" u="none" strike="noStrike" dirty="0">
                          <a:effectLst/>
                        </a:rPr>
                        <a:t>Cost Savings</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r>
              <a:tr h="283906">
                <a:tc>
                  <a:txBody>
                    <a:bodyPr/>
                    <a:lstStyle/>
                    <a:p>
                      <a:pPr algn="ctr" fontAlgn="b"/>
                      <a:r>
                        <a:rPr lang="en-US" sz="1100" u="none" strike="noStrike">
                          <a:effectLst/>
                        </a:rPr>
                        <a:t>DBB</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DB</a:t>
                      </a:r>
                      <a:endParaRPr lang="en-US" sz="1100" b="0" i="0" u="none" strike="noStrike">
                        <a:solidFill>
                          <a:srgbClr val="000000"/>
                        </a:solidFill>
                        <a:effectLst/>
                        <a:latin typeface="Calibri"/>
                      </a:endParaRPr>
                    </a:p>
                  </a:txBody>
                  <a:tcPr marL="9525" marR="9525" marT="9525" marB="0" anchor="b"/>
                </a:tc>
              </a:tr>
              <a:tr h="283906">
                <a:tc>
                  <a:txBody>
                    <a:bodyPr/>
                    <a:lstStyle/>
                    <a:p>
                      <a:pPr algn="ctr" fontAlgn="b"/>
                      <a:r>
                        <a:rPr lang="en-US" sz="1100" u="none" strike="noStrike">
                          <a:effectLst/>
                        </a:rPr>
                        <a:t>300,000,000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300,000,000</a:t>
                      </a:r>
                      <a:endParaRPr lang="en-US" sz="1100" b="0" i="0" u="none" strike="noStrike">
                        <a:solidFill>
                          <a:srgbClr val="000000"/>
                        </a:solidFill>
                        <a:effectLst/>
                        <a:latin typeface="Calibri"/>
                      </a:endParaRPr>
                    </a:p>
                  </a:txBody>
                  <a:tcPr marL="9525" marR="9525" marT="9525" marB="0" anchor="b"/>
                </a:tc>
              </a:tr>
              <a:tr h="283906">
                <a:tc>
                  <a:txBody>
                    <a:bodyPr/>
                    <a:lstStyle/>
                    <a:p>
                      <a:pPr algn="ctr" fontAlgn="b"/>
                      <a:r>
                        <a:rPr lang="en-US" sz="1100" u="none" strike="noStrike">
                          <a:effectLst/>
                        </a:rPr>
                        <a:t>339000000</a:t>
                      </a:r>
                      <a:endParaRPr lang="en-US" sz="1100" b="0" i="0" u="none" strike="noStrike">
                        <a:solidFill>
                          <a:srgbClr val="000000"/>
                        </a:solidFill>
                        <a:effectLst/>
                        <a:latin typeface="Calibri"/>
                      </a:endParaRPr>
                    </a:p>
                  </a:txBody>
                  <a:tcPr marL="9525" marR="9525" marT="9525" marB="0" anchor="b"/>
                </a:tc>
                <a:tc>
                  <a:txBody>
                    <a:bodyPr/>
                    <a:lstStyle/>
                    <a:p>
                      <a:pPr algn="ctr" fontAlgn="b"/>
                      <a:r>
                        <a:rPr lang="en-US" sz="1100" u="none" strike="noStrike">
                          <a:effectLst/>
                        </a:rPr>
                        <a:t>321000000</a:t>
                      </a:r>
                      <a:endParaRPr lang="en-US" sz="1100" b="0" i="0" u="none" strike="noStrike">
                        <a:solidFill>
                          <a:srgbClr val="000000"/>
                        </a:solidFill>
                        <a:effectLst/>
                        <a:latin typeface="Calibri"/>
                      </a:endParaRPr>
                    </a:p>
                  </a:txBody>
                  <a:tcPr marL="9525" marR="9525" marT="9525" marB="0" anchor="b"/>
                </a:tc>
              </a:tr>
              <a:tr h="283906">
                <a:tc>
                  <a:txBody>
                    <a:bodyPr/>
                    <a:lstStyle/>
                    <a:p>
                      <a:pPr algn="ctr" fontAlgn="b"/>
                      <a:endParaRPr lang="en-US" sz="1100" b="0" i="0" u="none" strike="noStrike">
                        <a:solidFill>
                          <a:srgbClr val="000000"/>
                        </a:solidFill>
                        <a:effectLst/>
                        <a:latin typeface="Calibri"/>
                      </a:endParaRPr>
                    </a:p>
                  </a:txBody>
                  <a:tcPr marL="9525" marR="9525" marT="9525" marB="0" anchor="b"/>
                </a:tc>
                <a:tc>
                  <a:txBody>
                    <a:bodyPr/>
                    <a:lstStyle/>
                    <a:p>
                      <a:pPr algn="ctr" fontAlgn="b"/>
                      <a:endParaRPr lang="en-US" sz="1100" b="0" i="0" u="none" strike="noStrike">
                        <a:solidFill>
                          <a:srgbClr val="000000"/>
                        </a:solidFill>
                        <a:effectLst/>
                        <a:latin typeface="Calibri"/>
                      </a:endParaRPr>
                    </a:p>
                  </a:txBody>
                  <a:tcPr marL="9525" marR="9525" marT="9525" marB="0" anchor="b"/>
                </a:tc>
              </a:tr>
              <a:tr h="270387">
                <a:tc>
                  <a:txBody>
                    <a:bodyPr/>
                    <a:lstStyle/>
                    <a:p>
                      <a:pPr algn="ctr" fontAlgn="b"/>
                      <a:r>
                        <a:rPr lang="en-US" sz="1600" b="1" u="none" strike="noStrike" dirty="0">
                          <a:solidFill>
                            <a:srgbClr val="FF0000"/>
                          </a:solidFill>
                          <a:effectLst/>
                        </a:rPr>
                        <a:t>18000000</a:t>
                      </a:r>
                      <a:endParaRPr lang="en-US" sz="1600" b="1" i="0" u="none" strike="noStrike" dirty="0">
                        <a:solidFill>
                          <a:srgbClr val="FF0000"/>
                        </a:solidFill>
                        <a:effectLst/>
                        <a:latin typeface="Calibri"/>
                      </a:endParaRPr>
                    </a:p>
                  </a:txBody>
                  <a:tcPr marL="9525" marR="9525" marT="9525" marB="0" anchor="b"/>
                </a:tc>
                <a:tc>
                  <a:txBody>
                    <a:bodyPr/>
                    <a:lstStyle/>
                    <a:p>
                      <a:pPr algn="ctr" fontAlgn="b"/>
                      <a:r>
                        <a:rPr lang="en-US" sz="1600" b="1" u="none" strike="noStrike" dirty="0">
                          <a:solidFill>
                            <a:srgbClr val="FF0000"/>
                          </a:solidFill>
                          <a:effectLst/>
                        </a:rPr>
                        <a:t>Clinic Price</a:t>
                      </a:r>
                      <a:endParaRPr lang="en-US" sz="1600" b="1" i="0" u="none" strike="noStrike" dirty="0">
                        <a:solidFill>
                          <a:srgbClr val="FF0000"/>
                        </a:solidFill>
                        <a:effectLst/>
                        <a:latin typeface="Calibri"/>
                      </a:endParaRPr>
                    </a:p>
                  </a:txBody>
                  <a:tcPr marL="9525" marR="9525" marT="9525"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06394159"/>
              </p:ext>
            </p:extLst>
          </p:nvPr>
        </p:nvGraphicFramePr>
        <p:xfrm>
          <a:off x="5410200" y="1817132"/>
          <a:ext cx="1295400" cy="1688068"/>
        </p:xfrm>
        <a:graphic>
          <a:graphicData uri="http://schemas.openxmlformats.org/drawingml/2006/table">
            <a:tbl>
              <a:tblPr>
                <a:tableStyleId>{5C22544A-7EE6-4342-B048-85BDC9FD1C3A}</a:tableStyleId>
              </a:tblPr>
              <a:tblGrid>
                <a:gridCol w="1295400"/>
              </a:tblGrid>
              <a:tr h="328235">
                <a:tc>
                  <a:txBody>
                    <a:bodyPr/>
                    <a:lstStyle/>
                    <a:p>
                      <a:pPr algn="ctr" fontAlgn="b"/>
                      <a:r>
                        <a:rPr lang="en-US" sz="1100" u="none" strike="noStrike" dirty="0">
                          <a:effectLst/>
                        </a:rPr>
                        <a:t>300,000,000</a:t>
                      </a:r>
                      <a:endParaRPr lang="en-US" sz="1100" b="0" i="0" u="none" strike="noStrike" dirty="0">
                        <a:solidFill>
                          <a:srgbClr val="000000"/>
                        </a:solidFill>
                        <a:effectLst/>
                        <a:latin typeface="Calibri"/>
                      </a:endParaRPr>
                    </a:p>
                  </a:txBody>
                  <a:tcPr marL="9525" marR="9525" marT="9525" marB="0" anchor="b"/>
                </a:tc>
              </a:tr>
              <a:tr h="328235">
                <a:tc>
                  <a:txBody>
                    <a:bodyPr/>
                    <a:lstStyle/>
                    <a:p>
                      <a:pPr algn="ctr" fontAlgn="b"/>
                      <a:r>
                        <a:rPr lang="en-US" sz="1100" u="none" strike="noStrike" dirty="0">
                          <a:effectLst/>
                        </a:rPr>
                        <a:t>321000000</a:t>
                      </a:r>
                      <a:endParaRPr lang="en-US" sz="1100" b="0" i="0" u="none" strike="noStrike" dirty="0">
                        <a:solidFill>
                          <a:srgbClr val="000000"/>
                        </a:solidFill>
                        <a:effectLst/>
                        <a:latin typeface="Calibri"/>
                      </a:endParaRPr>
                    </a:p>
                  </a:txBody>
                  <a:tcPr marL="9525" marR="9525" marT="9525" marB="0" anchor="b"/>
                </a:tc>
              </a:tr>
              <a:tr h="343866">
                <a:tc>
                  <a:txBody>
                    <a:bodyPr/>
                    <a:lstStyle/>
                    <a:p>
                      <a:pPr algn="ctr" fontAlgn="b"/>
                      <a:r>
                        <a:rPr lang="en-US" sz="1100" u="none" strike="noStrike">
                          <a:effectLst/>
                        </a:rPr>
                        <a:t>343470000</a:t>
                      </a:r>
                      <a:endParaRPr lang="en-US" sz="1100" b="0" i="0" u="none" strike="noStrike">
                        <a:solidFill>
                          <a:srgbClr val="000000"/>
                        </a:solidFill>
                        <a:effectLst/>
                        <a:latin typeface="Calibri"/>
                      </a:endParaRPr>
                    </a:p>
                  </a:txBody>
                  <a:tcPr marL="9525" marR="9525" marT="9525" marB="0" anchor="b"/>
                </a:tc>
              </a:tr>
              <a:tr h="343866">
                <a:tc>
                  <a:txBody>
                    <a:bodyPr/>
                    <a:lstStyle/>
                    <a:p>
                      <a:pPr algn="ctr" fontAlgn="b"/>
                      <a:r>
                        <a:rPr lang="en-US" sz="1100" u="none" strike="noStrike">
                          <a:effectLst/>
                        </a:rPr>
                        <a:t>367512900</a:t>
                      </a:r>
                      <a:endParaRPr lang="en-US" sz="1100" b="0" i="0" u="none" strike="noStrike">
                        <a:solidFill>
                          <a:srgbClr val="000000"/>
                        </a:solidFill>
                        <a:effectLst/>
                        <a:latin typeface="Calibri"/>
                      </a:endParaRPr>
                    </a:p>
                  </a:txBody>
                  <a:tcPr marL="9525" marR="9525" marT="9525" marB="0" anchor="b"/>
                </a:tc>
              </a:tr>
              <a:tr h="343866">
                <a:tc>
                  <a:txBody>
                    <a:bodyPr/>
                    <a:lstStyle/>
                    <a:p>
                      <a:pPr algn="ctr" fontAlgn="b"/>
                      <a:r>
                        <a:rPr lang="en-US" sz="1100" u="none" strike="noStrike" dirty="0">
                          <a:effectLst/>
                        </a:rPr>
                        <a:t>393238803</a:t>
                      </a:r>
                      <a:endParaRPr lang="en-US" sz="1100" b="0" i="0" u="none" strike="noStrike" dirty="0">
                        <a:solidFill>
                          <a:srgbClr val="000000"/>
                        </a:solidFill>
                        <a:effectLst/>
                        <a:latin typeface="Calibri"/>
                      </a:endParaRPr>
                    </a:p>
                  </a:txBody>
                  <a:tcPr marL="9525" marR="9525" marT="9525" marB="0" anchor="b"/>
                </a:tc>
              </a:tr>
            </a:tbl>
          </a:graphicData>
        </a:graphic>
      </p:graphicFrame>
      <p:sp>
        <p:nvSpPr>
          <p:cNvPr id="7" name="TextBox 6"/>
          <p:cNvSpPr txBox="1"/>
          <p:nvPr/>
        </p:nvSpPr>
        <p:spPr>
          <a:xfrm>
            <a:off x="3048000" y="1447800"/>
            <a:ext cx="1618585" cy="369332"/>
          </a:xfrm>
          <a:prstGeom prst="rect">
            <a:avLst/>
          </a:prstGeom>
          <a:noFill/>
        </p:spPr>
        <p:txBody>
          <a:bodyPr wrap="none" rtlCol="0">
            <a:spAutoFit/>
          </a:bodyPr>
          <a:lstStyle/>
          <a:p>
            <a:r>
              <a:rPr lang="en-US" dirty="0" smtClean="0"/>
              <a:t>Cost Difference</a:t>
            </a:r>
            <a:endParaRPr lang="en-US" dirty="0"/>
          </a:p>
        </p:txBody>
      </p:sp>
      <p:sp>
        <p:nvSpPr>
          <p:cNvPr id="8" name="TextBox 7"/>
          <p:cNvSpPr txBox="1"/>
          <p:nvPr/>
        </p:nvSpPr>
        <p:spPr>
          <a:xfrm>
            <a:off x="5099712" y="1447800"/>
            <a:ext cx="1980799" cy="369332"/>
          </a:xfrm>
          <a:prstGeom prst="rect">
            <a:avLst/>
          </a:prstGeom>
          <a:noFill/>
        </p:spPr>
        <p:txBody>
          <a:bodyPr wrap="none" rtlCol="0">
            <a:spAutoFit/>
          </a:bodyPr>
          <a:lstStyle/>
          <a:p>
            <a:r>
              <a:rPr lang="en-US" dirty="0" smtClean="0"/>
              <a:t>Price Escalation 7%</a:t>
            </a:r>
          </a:p>
        </p:txBody>
      </p:sp>
      <p:sp>
        <p:nvSpPr>
          <p:cNvPr id="9" name="5-Point Star 8"/>
          <p:cNvSpPr/>
          <p:nvPr/>
        </p:nvSpPr>
        <p:spPr>
          <a:xfrm>
            <a:off x="4085658" y="3810000"/>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46534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MHS Determine Funding Efforts</a:t>
            </a:r>
            <a:endParaRPr lang="en-US" dirty="0"/>
          </a:p>
        </p:txBody>
      </p:sp>
      <p:sp>
        <p:nvSpPr>
          <p:cNvPr id="3" name="Content Placeholder 2"/>
          <p:cNvSpPr>
            <a:spLocks noGrp="1"/>
          </p:cNvSpPr>
          <p:nvPr>
            <p:ph idx="1"/>
          </p:nvPr>
        </p:nvSpPr>
        <p:spPr>
          <a:xfrm>
            <a:off x="1524000" y="1600200"/>
            <a:ext cx="7315200" cy="4525963"/>
          </a:xfrm>
        </p:spPr>
        <p:txBody>
          <a:bodyPr>
            <a:normAutofit/>
          </a:bodyPr>
          <a:lstStyle/>
          <a:p>
            <a:r>
              <a:rPr lang="en-US" dirty="0" smtClean="0"/>
              <a:t>Diversify Funding</a:t>
            </a:r>
          </a:p>
          <a:p>
            <a:r>
              <a:rPr lang="en-US" dirty="0" smtClean="0"/>
              <a:t>Determine where MHS wants to invest…</a:t>
            </a:r>
          </a:p>
          <a:p>
            <a:pPr lvl="1"/>
            <a:r>
              <a:rPr lang="en-US" dirty="0" smtClean="0"/>
              <a:t>Hospitals (score best)</a:t>
            </a:r>
          </a:p>
          <a:p>
            <a:pPr lvl="1"/>
            <a:r>
              <a:rPr lang="en-US" dirty="0" smtClean="0"/>
              <a:t>Clinics	(higher value for cost)</a:t>
            </a:r>
          </a:p>
          <a:p>
            <a:pPr lvl="1"/>
            <a:r>
              <a:rPr lang="en-US" dirty="0"/>
              <a:t>Dental	(higher value for cost</a:t>
            </a:r>
            <a:r>
              <a:rPr lang="en-US" dirty="0" smtClean="0"/>
              <a:t>)</a:t>
            </a:r>
          </a:p>
          <a:p>
            <a:pPr lvl="1"/>
            <a:r>
              <a:rPr lang="en-US" dirty="0" smtClean="0"/>
              <a:t>Laboratories	(very rare)</a:t>
            </a:r>
          </a:p>
          <a:p>
            <a:pPr lvl="1"/>
            <a:r>
              <a:rPr lang="en-US" dirty="0" smtClean="0"/>
              <a:t>Other</a:t>
            </a:r>
          </a:p>
          <a:p>
            <a:r>
              <a:rPr lang="en-US" dirty="0" smtClean="0"/>
              <a:t>Compete like projects</a:t>
            </a:r>
          </a:p>
        </p:txBody>
      </p:sp>
      <p:sp>
        <p:nvSpPr>
          <p:cNvPr id="4" name="TextBox 3"/>
          <p:cNvSpPr txBox="1"/>
          <p:nvPr/>
        </p:nvSpPr>
        <p:spPr>
          <a:xfrm rot="19399276">
            <a:off x="250590" y="1518819"/>
            <a:ext cx="1727717" cy="646331"/>
          </a:xfrm>
          <a:prstGeom prst="rect">
            <a:avLst/>
          </a:prstGeom>
          <a:noFill/>
        </p:spPr>
        <p:txBody>
          <a:bodyPr wrap="none" rtlCol="0">
            <a:spAutoFit/>
          </a:bodyPr>
          <a:lstStyle/>
          <a:p>
            <a:r>
              <a:rPr lang="en-US" dirty="0" smtClean="0"/>
              <a:t>If MHS has to be</a:t>
            </a:r>
          </a:p>
          <a:p>
            <a:r>
              <a:rPr lang="en-US" dirty="0" smtClean="0"/>
              <a:t>Involved then…</a:t>
            </a:r>
            <a:endParaRPr lang="en-US" dirty="0"/>
          </a:p>
        </p:txBody>
      </p:sp>
      <p:sp>
        <p:nvSpPr>
          <p:cNvPr id="5" name="5-Point Star 4"/>
          <p:cNvSpPr/>
          <p:nvPr/>
        </p:nvSpPr>
        <p:spPr>
          <a:xfrm>
            <a:off x="533400" y="2362200"/>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7179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Education</a:t>
            </a:r>
            <a:endParaRPr lang="en-US" dirty="0"/>
          </a:p>
        </p:txBody>
      </p:sp>
      <p:sp>
        <p:nvSpPr>
          <p:cNvPr id="4" name="Content Placeholder 3"/>
          <p:cNvSpPr>
            <a:spLocks noGrp="1"/>
          </p:cNvSpPr>
          <p:nvPr>
            <p:ph sz="half" idx="1"/>
          </p:nvPr>
        </p:nvSpPr>
        <p:spPr>
          <a:ln w="38100">
            <a:solidFill>
              <a:schemeClr val="accent1"/>
            </a:solidFill>
          </a:ln>
        </p:spPr>
        <p:txBody>
          <a:bodyPr>
            <a:normAutofit fontScale="92500" lnSpcReduction="20000"/>
          </a:bodyPr>
          <a:lstStyle/>
          <a:p>
            <a:r>
              <a:rPr lang="en-US" dirty="0" smtClean="0"/>
              <a:t>Design Project Scheduling</a:t>
            </a:r>
          </a:p>
          <a:p>
            <a:r>
              <a:rPr lang="en-US" dirty="0" smtClean="0"/>
              <a:t>Alternative Project Delivery Systems</a:t>
            </a:r>
          </a:p>
          <a:p>
            <a:r>
              <a:rPr lang="en-US" dirty="0" smtClean="0"/>
              <a:t>Project Proposals</a:t>
            </a:r>
          </a:p>
          <a:p>
            <a:r>
              <a:rPr lang="en-US" dirty="0" smtClean="0"/>
              <a:t>Project Management</a:t>
            </a:r>
          </a:p>
          <a:p>
            <a:r>
              <a:rPr lang="en-US" dirty="0" smtClean="0"/>
              <a:t>Functions for Calculus</a:t>
            </a:r>
          </a:p>
          <a:p>
            <a:r>
              <a:rPr lang="en-US" dirty="0" smtClean="0"/>
              <a:t>Managing &amp; Leading Engineering Organizations</a:t>
            </a:r>
          </a:p>
          <a:p>
            <a:r>
              <a:rPr lang="en-US" dirty="0" smtClean="0"/>
              <a:t>Engineering Decisions</a:t>
            </a:r>
            <a:endParaRPr lang="en-US" dirty="0"/>
          </a:p>
        </p:txBody>
      </p:sp>
      <p:sp>
        <p:nvSpPr>
          <p:cNvPr id="5" name="Content Placeholder 4"/>
          <p:cNvSpPr>
            <a:spLocks noGrp="1"/>
          </p:cNvSpPr>
          <p:nvPr>
            <p:ph sz="half" idx="2"/>
          </p:nvPr>
        </p:nvSpPr>
        <p:spPr>
          <a:ln w="38100">
            <a:solidFill>
              <a:schemeClr val="accent1"/>
            </a:solidFill>
          </a:ln>
        </p:spPr>
        <p:txBody>
          <a:bodyPr>
            <a:normAutofit fontScale="92500" lnSpcReduction="20000"/>
          </a:bodyPr>
          <a:lstStyle/>
          <a:p>
            <a:r>
              <a:rPr lang="en-US" dirty="0" smtClean="0"/>
              <a:t>Project Management</a:t>
            </a:r>
          </a:p>
          <a:p>
            <a:r>
              <a:rPr lang="en-US" dirty="0"/>
              <a:t>Engineering </a:t>
            </a:r>
            <a:r>
              <a:rPr lang="en-US" dirty="0" smtClean="0"/>
              <a:t>Decisions</a:t>
            </a:r>
          </a:p>
          <a:p>
            <a:r>
              <a:rPr lang="en-US" dirty="0" smtClean="0"/>
              <a:t>Pre-Construction </a:t>
            </a:r>
            <a:r>
              <a:rPr lang="en-US" dirty="0"/>
              <a:t>Contracts</a:t>
            </a:r>
          </a:p>
          <a:p>
            <a:r>
              <a:rPr lang="en-US" dirty="0" smtClean="0"/>
              <a:t>Human Resource Management</a:t>
            </a:r>
          </a:p>
          <a:p>
            <a:r>
              <a:rPr lang="en-US" dirty="0" smtClean="0"/>
              <a:t>Construction Claims</a:t>
            </a:r>
          </a:p>
          <a:p>
            <a:r>
              <a:rPr lang="en-US" dirty="0" smtClean="0"/>
              <a:t>Construction Related Law Topics</a:t>
            </a:r>
          </a:p>
          <a:p>
            <a:r>
              <a:rPr lang="en-US" dirty="0" smtClean="0"/>
              <a:t>Leadership/Management    	(</a:t>
            </a:r>
            <a:r>
              <a:rPr lang="en-US" i="1" dirty="0" smtClean="0"/>
              <a:t>family of Classes</a:t>
            </a:r>
            <a:r>
              <a:rPr lang="en-US" dirty="0" smtClean="0"/>
              <a:t>)</a:t>
            </a:r>
          </a:p>
          <a:p>
            <a:r>
              <a:rPr lang="en-US" dirty="0" smtClean="0"/>
              <a:t>Accounting for Managers</a:t>
            </a:r>
            <a:endParaRPr lang="en-US" dirty="0"/>
          </a:p>
        </p:txBody>
      </p:sp>
      <p:sp>
        <p:nvSpPr>
          <p:cNvPr id="6" name="TextBox 5"/>
          <p:cNvSpPr txBox="1"/>
          <p:nvPr/>
        </p:nvSpPr>
        <p:spPr>
          <a:xfrm>
            <a:off x="1295400" y="1091168"/>
            <a:ext cx="6501973" cy="523220"/>
          </a:xfrm>
          <a:prstGeom prst="rect">
            <a:avLst/>
          </a:prstGeom>
          <a:noFill/>
        </p:spPr>
        <p:txBody>
          <a:bodyPr wrap="none" rtlCol="0">
            <a:spAutoFit/>
          </a:bodyPr>
          <a:lstStyle/>
          <a:p>
            <a:r>
              <a:rPr lang="en-US" sz="2800" u="sng" dirty="0" smtClean="0"/>
              <a:t>Masters Project</a:t>
            </a:r>
            <a:r>
              <a:rPr lang="en-US" sz="2800" dirty="0" smtClean="0"/>
              <a:t> 			</a:t>
            </a:r>
            <a:r>
              <a:rPr lang="en-US" sz="2800" u="sng" dirty="0" smtClean="0"/>
              <a:t>Assignment</a:t>
            </a:r>
            <a:endParaRPr lang="en-US" sz="2800" u="sng" dirty="0"/>
          </a:p>
        </p:txBody>
      </p:sp>
    </p:spTree>
    <p:extLst>
      <p:ext uri="{BB962C8B-B14F-4D97-AF65-F5344CB8AC3E}">
        <p14:creationId xmlns:p14="http://schemas.microsoft.com/office/powerpoint/2010/main" val="20541344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Matching Workload with Funding</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22146287"/>
              </p:ext>
            </p:extLst>
          </p:nvPr>
        </p:nvGraphicFramePr>
        <p:xfrm>
          <a:off x="1905000" y="1708666"/>
          <a:ext cx="2514600" cy="1905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350952512"/>
              </p:ext>
            </p:extLst>
          </p:nvPr>
        </p:nvGraphicFramePr>
        <p:xfrm>
          <a:off x="4752975" y="1828800"/>
          <a:ext cx="2638425" cy="17240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4114800"/>
            <a:ext cx="4557658" cy="1200329"/>
          </a:xfrm>
          <a:prstGeom prst="rect">
            <a:avLst/>
          </a:prstGeom>
          <a:noFill/>
        </p:spPr>
        <p:txBody>
          <a:bodyPr wrap="none" rtlCol="0">
            <a:spAutoFit/>
          </a:bodyPr>
          <a:lstStyle/>
          <a:p>
            <a:pPr marL="285750" indent="-285750">
              <a:buFont typeface="Arial" pitchFamily="34" charset="0"/>
              <a:buChar char="•"/>
            </a:pPr>
            <a:r>
              <a:rPr lang="en-US" dirty="0" smtClean="0"/>
              <a:t>Not a perfect metric</a:t>
            </a:r>
          </a:p>
          <a:p>
            <a:pPr marL="285750" indent="-285750">
              <a:buFont typeface="Arial" pitchFamily="34" charset="0"/>
              <a:buChar char="•"/>
            </a:pPr>
            <a:r>
              <a:rPr lang="en-US" dirty="0" smtClean="0"/>
              <a:t>Population Distribution</a:t>
            </a:r>
          </a:p>
          <a:p>
            <a:pPr marL="285750" indent="-285750">
              <a:buFont typeface="Arial" pitchFamily="34" charset="0"/>
              <a:buChar char="•"/>
            </a:pPr>
            <a:r>
              <a:rPr lang="en-US" dirty="0" smtClean="0"/>
              <a:t>Different Standards of Care</a:t>
            </a:r>
          </a:p>
          <a:p>
            <a:pPr marL="285750" indent="-285750">
              <a:buFont typeface="Arial" pitchFamily="34" charset="0"/>
              <a:buChar char="•"/>
            </a:pPr>
            <a:r>
              <a:rPr lang="en-US" dirty="0" smtClean="0"/>
              <a:t>Different Risks – War Footing </a:t>
            </a:r>
            <a:r>
              <a:rPr lang="en-US" dirty="0" err="1" smtClean="0"/>
              <a:t>vs</a:t>
            </a:r>
            <a:r>
              <a:rPr lang="en-US" dirty="0" smtClean="0"/>
              <a:t> Peace Time</a:t>
            </a:r>
            <a:endParaRPr lang="en-US" dirty="0"/>
          </a:p>
        </p:txBody>
      </p:sp>
      <p:sp>
        <p:nvSpPr>
          <p:cNvPr id="7" name="TextBox 6"/>
          <p:cNvSpPr txBox="1"/>
          <p:nvPr/>
        </p:nvSpPr>
        <p:spPr>
          <a:xfrm>
            <a:off x="5334000" y="4114800"/>
            <a:ext cx="3154774" cy="1754326"/>
          </a:xfrm>
          <a:prstGeom prst="rect">
            <a:avLst/>
          </a:prstGeom>
          <a:noFill/>
        </p:spPr>
        <p:txBody>
          <a:bodyPr wrap="none" rtlCol="0">
            <a:spAutoFit/>
          </a:bodyPr>
          <a:lstStyle/>
          <a:p>
            <a:pPr marL="285750" indent="-285750">
              <a:buFont typeface="Arial" pitchFamily="34" charset="0"/>
              <a:buChar char="•"/>
            </a:pPr>
            <a:r>
              <a:rPr lang="en-US" b="1" dirty="0" smtClean="0"/>
              <a:t>Politics/Competition</a:t>
            </a:r>
          </a:p>
          <a:p>
            <a:pPr marL="285750" indent="-285750">
              <a:buFont typeface="Arial" pitchFamily="34" charset="0"/>
              <a:buChar char="•"/>
            </a:pPr>
            <a:r>
              <a:rPr lang="en-US" b="1" dirty="0" smtClean="0"/>
              <a:t>Acquisition Strategy</a:t>
            </a:r>
          </a:p>
          <a:p>
            <a:pPr marL="285750" indent="-285750">
              <a:buFont typeface="Arial" pitchFamily="34" charset="0"/>
              <a:buChar char="•"/>
            </a:pPr>
            <a:r>
              <a:rPr lang="en-US" b="1" dirty="0" smtClean="0"/>
              <a:t>Delays</a:t>
            </a:r>
          </a:p>
          <a:p>
            <a:pPr marL="285750" indent="-285750">
              <a:buFont typeface="Arial" pitchFamily="34" charset="0"/>
              <a:buChar char="•"/>
            </a:pPr>
            <a:r>
              <a:rPr lang="en-US" b="1" dirty="0" smtClean="0"/>
              <a:t>Centralized Decision making</a:t>
            </a:r>
          </a:p>
          <a:p>
            <a:pPr marL="285750" indent="-285750">
              <a:buFont typeface="Arial" pitchFamily="34" charset="0"/>
              <a:buChar char="•"/>
            </a:pPr>
            <a:endParaRPr lang="en-US" dirty="0" smtClean="0"/>
          </a:p>
          <a:p>
            <a:pPr marL="285750" indent="-285750">
              <a:buFont typeface="Arial" pitchFamily="34" charset="0"/>
              <a:buChar char="•"/>
            </a:pPr>
            <a:endParaRPr lang="en-US" dirty="0"/>
          </a:p>
        </p:txBody>
      </p:sp>
      <p:sp>
        <p:nvSpPr>
          <p:cNvPr id="3" name="TextBox 2"/>
          <p:cNvSpPr txBox="1"/>
          <p:nvPr/>
        </p:nvSpPr>
        <p:spPr>
          <a:xfrm>
            <a:off x="2085975" y="1524000"/>
            <a:ext cx="4451540" cy="369332"/>
          </a:xfrm>
          <a:prstGeom prst="rect">
            <a:avLst/>
          </a:prstGeom>
          <a:noFill/>
        </p:spPr>
        <p:txBody>
          <a:bodyPr wrap="none" rtlCol="0">
            <a:spAutoFit/>
          </a:bodyPr>
          <a:lstStyle/>
          <a:p>
            <a:r>
              <a:rPr lang="en-US" u="sng" dirty="0" smtClean="0"/>
              <a:t>One third shares</a:t>
            </a:r>
            <a:r>
              <a:rPr lang="en-US" dirty="0" smtClean="0"/>
              <a:t>		</a:t>
            </a:r>
            <a:r>
              <a:rPr lang="en-US" u="sng" dirty="0" smtClean="0"/>
              <a:t>work load share</a:t>
            </a:r>
            <a:endParaRPr lang="en-US" u="sng" dirty="0"/>
          </a:p>
        </p:txBody>
      </p:sp>
      <p:sp>
        <p:nvSpPr>
          <p:cNvPr id="8" name="TextBox 7"/>
          <p:cNvSpPr txBox="1"/>
          <p:nvPr/>
        </p:nvSpPr>
        <p:spPr>
          <a:xfrm rot="19551054">
            <a:off x="332476" y="2255954"/>
            <a:ext cx="1720407" cy="646331"/>
          </a:xfrm>
          <a:prstGeom prst="rect">
            <a:avLst/>
          </a:prstGeom>
          <a:solidFill>
            <a:schemeClr val="bg1"/>
          </a:solidFill>
        </p:spPr>
        <p:txBody>
          <a:bodyPr wrap="none" rtlCol="0">
            <a:spAutoFit/>
          </a:bodyPr>
          <a:lstStyle/>
          <a:p>
            <a:pPr algn="ctr"/>
            <a:r>
              <a:rPr lang="en-US" dirty="0" smtClean="0"/>
              <a:t>Hard to quantify</a:t>
            </a:r>
          </a:p>
          <a:p>
            <a:pPr algn="ctr"/>
            <a:r>
              <a:rPr lang="en-US" dirty="0" smtClean="0"/>
              <a:t>Plus politics</a:t>
            </a:r>
            <a:endParaRPr lang="en-US" dirty="0"/>
          </a:p>
        </p:txBody>
      </p:sp>
      <p:sp>
        <p:nvSpPr>
          <p:cNvPr id="9" name="5-Point Star 8"/>
          <p:cNvSpPr/>
          <p:nvPr/>
        </p:nvSpPr>
        <p:spPr>
          <a:xfrm>
            <a:off x="299384" y="1524000"/>
            <a:ext cx="914400" cy="914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32891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762000" y="1447800"/>
            <a:ext cx="7620000" cy="4525963"/>
          </a:xfrm>
        </p:spPr>
        <p:txBody>
          <a:bodyPr>
            <a:normAutofit/>
          </a:bodyPr>
          <a:lstStyle/>
          <a:p>
            <a:r>
              <a:rPr lang="en-US" sz="2800" dirty="0" smtClean="0"/>
              <a:t>Walter Reed started significant oversight</a:t>
            </a:r>
          </a:p>
          <a:p>
            <a:r>
              <a:rPr lang="en-US" sz="2800" dirty="0" smtClean="0"/>
              <a:t>Little difference in funding $200M to $300M</a:t>
            </a:r>
          </a:p>
          <a:p>
            <a:endParaRPr lang="en-US" sz="2800" dirty="0" smtClean="0"/>
          </a:p>
          <a:p>
            <a:r>
              <a:rPr lang="en-US" sz="2800" dirty="0" smtClean="0"/>
              <a:t>Reduce Time to build - (prevent </a:t>
            </a:r>
            <a:r>
              <a:rPr lang="en-US" sz="2800" dirty="0"/>
              <a:t>p</a:t>
            </a:r>
            <a:r>
              <a:rPr lang="en-US" sz="2800" dirty="0" smtClean="0"/>
              <a:t>rice escalation)</a:t>
            </a:r>
          </a:p>
          <a:p>
            <a:r>
              <a:rPr lang="en-US" sz="2800" dirty="0" smtClean="0"/>
              <a:t>Practice Design Build - (higher risk of claims)</a:t>
            </a:r>
          </a:p>
          <a:p>
            <a:r>
              <a:rPr lang="en-US" sz="2800" dirty="0" smtClean="0"/>
              <a:t>MHS to determine platform funding efforts</a:t>
            </a:r>
          </a:p>
          <a:p>
            <a:pPr marL="0" indent="0">
              <a:buNone/>
            </a:pPr>
            <a:r>
              <a:rPr lang="en-US" sz="2800" dirty="0"/>
              <a:t>	</a:t>
            </a:r>
            <a:r>
              <a:rPr lang="en-US" sz="2800" dirty="0" smtClean="0"/>
              <a:t>or</a:t>
            </a:r>
          </a:p>
          <a:p>
            <a:r>
              <a:rPr lang="en-US" sz="2800" dirty="0" smtClean="0"/>
              <a:t>Match workload with funding -$21M/POM year</a:t>
            </a:r>
          </a:p>
          <a:p>
            <a:endParaRPr lang="en-US" sz="2800" dirty="0"/>
          </a:p>
        </p:txBody>
      </p:sp>
      <p:sp>
        <p:nvSpPr>
          <p:cNvPr id="4" name="TextBox 3"/>
          <p:cNvSpPr txBox="1"/>
          <p:nvPr/>
        </p:nvSpPr>
        <p:spPr>
          <a:xfrm>
            <a:off x="762000" y="2539425"/>
            <a:ext cx="2319866" cy="584775"/>
          </a:xfrm>
          <a:prstGeom prst="rect">
            <a:avLst/>
          </a:prstGeom>
          <a:noFill/>
        </p:spPr>
        <p:txBody>
          <a:bodyPr wrap="none" rtlCol="0">
            <a:spAutoFit/>
          </a:bodyPr>
          <a:lstStyle/>
          <a:p>
            <a:r>
              <a:rPr lang="en-US" sz="3200" b="1" dirty="0" smtClean="0"/>
              <a:t>Recommend</a:t>
            </a:r>
            <a:endParaRPr lang="en-US" sz="3200" b="1" dirty="0"/>
          </a:p>
        </p:txBody>
      </p:sp>
      <p:sp>
        <p:nvSpPr>
          <p:cNvPr id="5" name="5-Point Star 4"/>
          <p:cNvSpPr/>
          <p:nvPr/>
        </p:nvSpPr>
        <p:spPr>
          <a:xfrm>
            <a:off x="762000" y="5181600"/>
            <a:ext cx="4572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762000" y="3657600"/>
            <a:ext cx="4572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7085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p:cNvPicPr>
          <p:nvPr>
            <p:ph idx="1"/>
          </p:nvPr>
        </p:nvPicPr>
        <p:blipFill rotWithShape="1">
          <a:blip r:embed="rId2"/>
          <a:srcRect l="31898" t="33149" r="42461" b="47111"/>
          <a:stretch/>
        </p:blipFill>
        <p:spPr bwMode="auto">
          <a:xfrm>
            <a:off x="457200" y="1371600"/>
            <a:ext cx="8229600" cy="4953000"/>
          </a:xfrm>
          <a:prstGeom prst="rect">
            <a:avLst/>
          </a:prstGeom>
          <a:ln w="38100">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0741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Problem Statement</a:t>
            </a:r>
          </a:p>
          <a:p>
            <a:r>
              <a:rPr lang="en-US" dirty="0" smtClean="0"/>
              <a:t>Introduction</a:t>
            </a:r>
          </a:p>
          <a:p>
            <a:r>
              <a:rPr lang="en-US" dirty="0" smtClean="0"/>
              <a:t>MHS Capital Investment</a:t>
            </a:r>
          </a:p>
          <a:p>
            <a:r>
              <a:rPr lang="en-US" dirty="0" smtClean="0"/>
              <a:t>Goal</a:t>
            </a:r>
          </a:p>
          <a:p>
            <a:r>
              <a:rPr lang="en-US" dirty="0" smtClean="0"/>
              <a:t>Planning Process</a:t>
            </a:r>
          </a:p>
          <a:p>
            <a:r>
              <a:rPr lang="en-US" dirty="0" smtClean="0"/>
              <a:t>Funding Process</a:t>
            </a:r>
          </a:p>
          <a:p>
            <a:r>
              <a:rPr lang="en-US" dirty="0" smtClean="0"/>
              <a:t>Bid Selection Preparation </a:t>
            </a:r>
          </a:p>
          <a:p>
            <a:r>
              <a:rPr lang="en-US" dirty="0" smtClean="0"/>
              <a:t>Recommendations</a:t>
            </a:r>
            <a:endParaRPr lang="en-US" dirty="0"/>
          </a:p>
        </p:txBody>
      </p:sp>
    </p:spTree>
    <p:extLst>
      <p:ext uri="{BB962C8B-B14F-4D97-AF65-F5344CB8AC3E}">
        <p14:creationId xmlns:p14="http://schemas.microsoft.com/office/powerpoint/2010/main" val="4217985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Problem </a:t>
            </a:r>
            <a:r>
              <a:rPr lang="en-US" dirty="0" smtClean="0"/>
              <a:t>Statement</a:t>
            </a:r>
            <a:endParaRPr lang="en-US" dirty="0"/>
          </a:p>
        </p:txBody>
      </p:sp>
      <p:sp>
        <p:nvSpPr>
          <p:cNvPr id="3" name="Content Placeholder 2"/>
          <p:cNvSpPr>
            <a:spLocks noGrp="1"/>
          </p:cNvSpPr>
          <p:nvPr>
            <p:ph idx="1"/>
          </p:nvPr>
        </p:nvSpPr>
        <p:spPr>
          <a:xfrm>
            <a:off x="457200" y="2133600"/>
            <a:ext cx="8229600" cy="3505200"/>
          </a:xfrm>
        </p:spPr>
        <p:txBody>
          <a:bodyPr>
            <a:normAutofit lnSpcReduction="10000"/>
          </a:bodyPr>
          <a:lstStyle/>
          <a:p>
            <a:r>
              <a:rPr lang="en-US" dirty="0" smtClean="0"/>
              <a:t>The idea behind this project is to explain the process of building a new Army Hospital from the conception of a medical requirement to bid selection.</a:t>
            </a:r>
          </a:p>
          <a:p>
            <a:endParaRPr lang="en-US" dirty="0"/>
          </a:p>
          <a:p>
            <a:r>
              <a:rPr lang="en-US" dirty="0" smtClean="0"/>
              <a:t>What recommendations can be made to improve the selection process?</a:t>
            </a:r>
            <a:endParaRPr lang="en-US" dirty="0"/>
          </a:p>
        </p:txBody>
      </p:sp>
    </p:spTree>
    <p:extLst>
      <p:ext uri="{BB962C8B-B14F-4D97-AF65-F5344CB8AC3E}">
        <p14:creationId xmlns:p14="http://schemas.microsoft.com/office/powerpoint/2010/main" val="28505718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a:t>MHS Capital </a:t>
            </a:r>
            <a:r>
              <a:rPr lang="en-US" dirty="0" smtClean="0"/>
              <a:t>Investment</a:t>
            </a:r>
            <a:endParaRPr lang="en-US" dirty="0"/>
          </a:p>
          <a:p>
            <a:r>
              <a:rPr lang="en-US" dirty="0"/>
              <a:t>Importance of MHS Capital </a:t>
            </a:r>
            <a:r>
              <a:rPr lang="en-US" dirty="0" smtClean="0"/>
              <a:t>Investment</a:t>
            </a:r>
            <a:endParaRPr lang="en-US" dirty="0"/>
          </a:p>
          <a:p>
            <a:r>
              <a:rPr lang="en-US" dirty="0"/>
              <a:t>Unique Capital Investment Decision </a:t>
            </a:r>
            <a:r>
              <a:rPr lang="en-US" dirty="0" smtClean="0"/>
              <a:t>Making</a:t>
            </a:r>
            <a:endParaRPr lang="en-US" dirty="0"/>
          </a:p>
          <a:p>
            <a:endParaRPr lang="en-US" dirty="0"/>
          </a:p>
        </p:txBody>
      </p:sp>
    </p:spTree>
    <p:extLst>
      <p:ext uri="{BB962C8B-B14F-4D97-AF65-F5344CB8AC3E}">
        <p14:creationId xmlns:p14="http://schemas.microsoft.com/office/powerpoint/2010/main" val="3920441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MHS Capital Investment</a:t>
            </a:r>
            <a:endParaRPr lang="en-US" dirty="0"/>
          </a:p>
        </p:txBody>
      </p:sp>
      <p:sp>
        <p:nvSpPr>
          <p:cNvPr id="3" name="Content Placeholder 2"/>
          <p:cNvSpPr>
            <a:spLocks noGrp="1"/>
          </p:cNvSpPr>
          <p:nvPr>
            <p:ph idx="1"/>
          </p:nvPr>
        </p:nvSpPr>
        <p:spPr/>
        <p:txBody>
          <a:bodyPr/>
          <a:lstStyle/>
          <a:p>
            <a:r>
              <a:rPr lang="en-US" dirty="0" smtClean="0"/>
              <a:t>Budget </a:t>
            </a:r>
            <a:r>
              <a:rPr lang="en-US" dirty="0"/>
              <a:t>outlay by the </a:t>
            </a:r>
            <a:r>
              <a:rPr lang="en-US" dirty="0" err="1"/>
              <a:t>DoD</a:t>
            </a:r>
            <a:r>
              <a:rPr lang="en-US" dirty="0"/>
              <a:t> for the purpose of building new medical facilities or renovating existing outdated </a:t>
            </a:r>
            <a:r>
              <a:rPr lang="en-US" dirty="0" smtClean="0"/>
              <a:t>facilities</a:t>
            </a:r>
          </a:p>
          <a:p>
            <a:r>
              <a:rPr lang="en-US" dirty="0" smtClean="0"/>
              <a:t>$250 </a:t>
            </a:r>
            <a:r>
              <a:rPr lang="en-US" dirty="0"/>
              <a:t>to $300 million dollar a year budget</a:t>
            </a:r>
            <a:r>
              <a:rPr lang="en-US" dirty="0" smtClean="0"/>
              <a:t>.</a:t>
            </a:r>
          </a:p>
          <a:p>
            <a:r>
              <a:rPr lang="en-US" dirty="0" smtClean="0"/>
              <a:t>POM – 2010 work creates the 2012-2017 </a:t>
            </a:r>
          </a:p>
          <a:p>
            <a:r>
              <a:rPr lang="en-US" dirty="0" smtClean="0"/>
              <a:t>BES – 2012 and 2013 the stable submissions</a:t>
            </a:r>
          </a:p>
          <a:p>
            <a:r>
              <a:rPr lang="en-US" dirty="0" smtClean="0"/>
              <a:t>Execution – Large MILCON requires 2 years</a:t>
            </a:r>
            <a:endParaRPr lang="en-US" dirty="0"/>
          </a:p>
        </p:txBody>
      </p:sp>
    </p:spTree>
    <p:extLst>
      <p:ext uri="{BB962C8B-B14F-4D97-AF65-F5344CB8AC3E}">
        <p14:creationId xmlns:p14="http://schemas.microsoft.com/office/powerpoint/2010/main" val="2107450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2"/>
          <p:cNvSpPr>
            <a:spLocks noChangeArrowheads="1"/>
          </p:cNvSpPr>
          <p:nvPr/>
        </p:nvSpPr>
        <p:spPr bwMode="auto">
          <a:xfrm>
            <a:off x="3048000" y="2843213"/>
            <a:ext cx="2819400" cy="2162175"/>
          </a:xfrm>
          <a:prstGeom prst="ellipse">
            <a:avLst/>
          </a:prstGeom>
          <a:solidFill>
            <a:srgbClr val="618FFD"/>
          </a:solidFill>
          <a:ln w="508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lnSpc>
                <a:spcPct val="80000"/>
              </a:lnSpc>
              <a:spcBef>
                <a:spcPct val="25000"/>
              </a:spcBef>
            </a:pPr>
            <a:r>
              <a:rPr lang="en-US" sz="1800" dirty="0" smtClean="0">
                <a:solidFill>
                  <a:schemeClr val="bg1"/>
                </a:solidFill>
              </a:rPr>
              <a:t>Decision </a:t>
            </a:r>
            <a:r>
              <a:rPr lang="en-US" sz="1800" dirty="0">
                <a:solidFill>
                  <a:schemeClr val="bg1"/>
                </a:solidFill>
              </a:rPr>
              <a:t>Support</a:t>
            </a:r>
          </a:p>
          <a:p>
            <a:pPr algn="ctr" eaLnBrk="0" hangingPunct="0">
              <a:lnSpc>
                <a:spcPct val="80000"/>
              </a:lnSpc>
            </a:pPr>
            <a:r>
              <a:rPr lang="en-US" sz="1800" dirty="0" smtClean="0">
                <a:solidFill>
                  <a:schemeClr val="bg1"/>
                </a:solidFill>
              </a:rPr>
              <a:t>Process</a:t>
            </a:r>
            <a:endParaRPr lang="en-US" sz="1800" dirty="0">
              <a:solidFill>
                <a:schemeClr val="bg1"/>
              </a:solidFill>
            </a:endParaRPr>
          </a:p>
        </p:txBody>
      </p:sp>
      <p:grpSp>
        <p:nvGrpSpPr>
          <p:cNvPr id="111619" name="Group 3"/>
          <p:cNvGrpSpPr>
            <a:grpSpLocks/>
          </p:cNvGrpSpPr>
          <p:nvPr/>
        </p:nvGrpSpPr>
        <p:grpSpPr bwMode="auto">
          <a:xfrm>
            <a:off x="330200" y="4481513"/>
            <a:ext cx="2901950" cy="1487487"/>
            <a:chOff x="208" y="2823"/>
            <a:chExt cx="1828" cy="937"/>
          </a:xfrm>
        </p:grpSpPr>
        <p:sp>
          <p:nvSpPr>
            <p:cNvPr id="26709" name="AutoShape 4"/>
            <p:cNvSpPr>
              <a:spLocks noChangeArrowheads="1"/>
            </p:cNvSpPr>
            <p:nvPr/>
          </p:nvSpPr>
          <p:spPr bwMode="auto">
            <a:xfrm rot="-2210739">
              <a:off x="1228" y="2823"/>
              <a:ext cx="808" cy="288"/>
            </a:xfrm>
            <a:prstGeom prst="rightArrow">
              <a:avLst>
                <a:gd name="adj1" fmla="val 50000"/>
                <a:gd name="adj2" fmla="val 140291"/>
              </a:avLst>
            </a:prstGeom>
            <a:solidFill>
              <a:srgbClr val="A2C1FE"/>
            </a:solidFill>
            <a:ln w="12700">
              <a:solidFill>
                <a:schemeClr val="tx1"/>
              </a:solidFill>
              <a:miter lim="800000"/>
              <a:headEnd/>
              <a:tailEnd/>
            </a:ln>
            <a:effectLst>
              <a:outerShdw dist="107763" dir="8100000" algn="ctr" rotWithShape="0">
                <a:schemeClr val="bg2"/>
              </a:outerShdw>
            </a:effectLst>
          </p:spPr>
          <p:txBody>
            <a:bodyPr wrap="none" lIns="92075" tIns="46038" rIns="92075" bIns="46038" anchor="ctr"/>
            <a:lstStyle/>
            <a:p>
              <a:pPr algn="ctr" eaLnBrk="0" hangingPunct="0"/>
              <a:r>
                <a:rPr lang="en-US" sz="1800"/>
                <a:t>INPUT</a:t>
              </a:r>
            </a:p>
          </p:txBody>
        </p:sp>
        <p:sp>
          <p:nvSpPr>
            <p:cNvPr id="26710" name="Rectangle 5"/>
            <p:cNvSpPr>
              <a:spLocks noChangeArrowheads="1"/>
            </p:cNvSpPr>
            <p:nvPr/>
          </p:nvSpPr>
          <p:spPr bwMode="auto">
            <a:xfrm>
              <a:off x="208" y="3200"/>
              <a:ext cx="1384" cy="560"/>
            </a:xfrm>
            <a:prstGeom prst="rect">
              <a:avLst/>
            </a:prstGeom>
            <a:solidFill>
              <a:srgbClr val="FCFEB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sz="1800"/>
                <a:t>Budget Guidance</a:t>
              </a:r>
            </a:p>
          </p:txBody>
        </p:sp>
      </p:grpSp>
      <p:grpSp>
        <p:nvGrpSpPr>
          <p:cNvPr id="26628" name="Group 6"/>
          <p:cNvGrpSpPr>
            <a:grpSpLocks/>
          </p:cNvGrpSpPr>
          <p:nvPr/>
        </p:nvGrpSpPr>
        <p:grpSpPr bwMode="auto">
          <a:xfrm>
            <a:off x="6477000" y="2527300"/>
            <a:ext cx="2341563" cy="1392238"/>
            <a:chOff x="3984" y="2006"/>
            <a:chExt cx="1475" cy="877"/>
          </a:xfrm>
        </p:grpSpPr>
        <p:pic>
          <p:nvPicPr>
            <p:cNvPr id="26707" name="Picture 7"/>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4" y="2006"/>
              <a:ext cx="1475" cy="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708" name="Rectangle 8"/>
            <p:cNvSpPr>
              <a:spLocks noChangeArrowheads="1"/>
            </p:cNvSpPr>
            <p:nvPr/>
          </p:nvSpPr>
          <p:spPr bwMode="auto">
            <a:xfrm>
              <a:off x="4454" y="2246"/>
              <a:ext cx="532" cy="288"/>
            </a:xfrm>
            <a:prstGeom prst="rect">
              <a:avLst/>
            </a:prstGeom>
            <a:solidFill>
              <a:srgbClr val="E3BE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2400"/>
                <a:t>OSD</a:t>
              </a:r>
            </a:p>
          </p:txBody>
        </p:sp>
      </p:grpSp>
      <p:grpSp>
        <p:nvGrpSpPr>
          <p:cNvPr id="111625" name="Group 9"/>
          <p:cNvGrpSpPr>
            <a:grpSpLocks/>
          </p:cNvGrpSpPr>
          <p:nvPr/>
        </p:nvGrpSpPr>
        <p:grpSpPr bwMode="auto">
          <a:xfrm>
            <a:off x="492125" y="2235200"/>
            <a:ext cx="2708275" cy="1646238"/>
            <a:chOff x="310" y="1408"/>
            <a:chExt cx="1706" cy="1037"/>
          </a:xfrm>
        </p:grpSpPr>
        <p:sp>
          <p:nvSpPr>
            <p:cNvPr id="26679" name="AutoShape 10"/>
            <p:cNvSpPr>
              <a:spLocks noChangeArrowheads="1"/>
            </p:cNvSpPr>
            <p:nvPr/>
          </p:nvSpPr>
          <p:spPr bwMode="auto">
            <a:xfrm rot="1029327">
              <a:off x="1208" y="1888"/>
              <a:ext cx="808" cy="328"/>
            </a:xfrm>
            <a:prstGeom prst="rightArrow">
              <a:avLst>
                <a:gd name="adj1" fmla="val 50000"/>
                <a:gd name="adj2" fmla="val 123182"/>
              </a:avLst>
            </a:prstGeom>
            <a:solidFill>
              <a:srgbClr val="A2C1FE"/>
            </a:solidFill>
            <a:ln w="12700">
              <a:solidFill>
                <a:schemeClr val="tx1"/>
              </a:solidFill>
              <a:miter lim="800000"/>
              <a:headEnd/>
              <a:tailEnd/>
            </a:ln>
            <a:effectLst>
              <a:outerShdw dist="76200" dir="5400000" algn="ctr" rotWithShape="0">
                <a:schemeClr val="bg2"/>
              </a:outerShdw>
            </a:effectLst>
          </p:spPr>
          <p:txBody>
            <a:bodyPr wrap="none" lIns="92075" tIns="46038" rIns="92075" bIns="46038" anchor="ctr"/>
            <a:lstStyle/>
            <a:p>
              <a:pPr algn="ctr" eaLnBrk="0" hangingPunct="0"/>
              <a:r>
                <a:rPr lang="en-US" sz="1800"/>
                <a:t>INPUT</a:t>
              </a:r>
            </a:p>
          </p:txBody>
        </p:sp>
        <p:grpSp>
          <p:nvGrpSpPr>
            <p:cNvPr id="26680" name="Group 11"/>
            <p:cNvGrpSpPr>
              <a:grpSpLocks/>
            </p:cNvGrpSpPr>
            <p:nvPr/>
          </p:nvGrpSpPr>
          <p:grpSpPr bwMode="auto">
            <a:xfrm>
              <a:off x="310" y="1408"/>
              <a:ext cx="839" cy="1037"/>
              <a:chOff x="310" y="1408"/>
              <a:chExt cx="839" cy="1037"/>
            </a:xfrm>
          </p:grpSpPr>
          <p:grpSp>
            <p:nvGrpSpPr>
              <p:cNvPr id="26681" name="Group 12"/>
              <p:cNvGrpSpPr>
                <a:grpSpLocks/>
              </p:cNvGrpSpPr>
              <p:nvPr/>
            </p:nvGrpSpPr>
            <p:grpSpPr bwMode="auto">
              <a:xfrm>
                <a:off x="312" y="1408"/>
                <a:ext cx="837" cy="1037"/>
                <a:chOff x="240" y="2084"/>
                <a:chExt cx="837" cy="1037"/>
              </a:xfrm>
            </p:grpSpPr>
            <p:grpSp>
              <p:nvGrpSpPr>
                <p:cNvPr id="26683" name="Group 13"/>
                <p:cNvGrpSpPr>
                  <a:grpSpLocks/>
                </p:cNvGrpSpPr>
                <p:nvPr/>
              </p:nvGrpSpPr>
              <p:grpSpPr bwMode="auto">
                <a:xfrm>
                  <a:off x="240" y="2084"/>
                  <a:ext cx="359" cy="1037"/>
                  <a:chOff x="240" y="2084"/>
                  <a:chExt cx="359" cy="1037"/>
                </a:xfrm>
              </p:grpSpPr>
              <p:grpSp>
                <p:nvGrpSpPr>
                  <p:cNvPr id="26700" name="Group 14"/>
                  <p:cNvGrpSpPr>
                    <a:grpSpLocks/>
                  </p:cNvGrpSpPr>
                  <p:nvPr/>
                </p:nvGrpSpPr>
                <p:grpSpPr bwMode="auto">
                  <a:xfrm>
                    <a:off x="240" y="2084"/>
                    <a:ext cx="359" cy="1037"/>
                    <a:chOff x="240" y="2084"/>
                    <a:chExt cx="359" cy="1037"/>
                  </a:xfrm>
                </p:grpSpPr>
                <p:sp>
                  <p:nvSpPr>
                    <p:cNvPr id="26705" name="Freeform 15"/>
                    <p:cNvSpPr>
                      <a:spLocks/>
                    </p:cNvSpPr>
                    <p:nvPr/>
                  </p:nvSpPr>
                  <p:spPr bwMode="auto">
                    <a:xfrm>
                      <a:off x="482" y="2109"/>
                      <a:ext cx="117" cy="1012"/>
                    </a:xfrm>
                    <a:custGeom>
                      <a:avLst/>
                      <a:gdLst>
                        <a:gd name="T0" fmla="*/ 0 w 117"/>
                        <a:gd name="T1" fmla="*/ 0 h 1012"/>
                        <a:gd name="T2" fmla="*/ 116 w 117"/>
                        <a:gd name="T3" fmla="*/ 159 h 1012"/>
                        <a:gd name="T4" fmla="*/ 116 w 117"/>
                        <a:gd name="T5" fmla="*/ 1011 h 1012"/>
                        <a:gd name="T6" fmla="*/ 0 w 117"/>
                        <a:gd name="T7" fmla="*/ 1010 h 1012"/>
                        <a:gd name="T8" fmla="*/ 0 w 117"/>
                        <a:gd name="T9" fmla="*/ 0 h 10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7" h="1012">
                          <a:moveTo>
                            <a:pt x="0" y="0"/>
                          </a:moveTo>
                          <a:lnTo>
                            <a:pt x="116" y="159"/>
                          </a:lnTo>
                          <a:lnTo>
                            <a:pt x="116" y="1011"/>
                          </a:lnTo>
                          <a:lnTo>
                            <a:pt x="0" y="1010"/>
                          </a:lnTo>
                          <a:lnTo>
                            <a:pt x="0"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06" name="Freeform 16"/>
                    <p:cNvSpPr>
                      <a:spLocks/>
                    </p:cNvSpPr>
                    <p:nvPr/>
                  </p:nvSpPr>
                  <p:spPr bwMode="auto">
                    <a:xfrm>
                      <a:off x="240" y="2084"/>
                      <a:ext cx="244" cy="1036"/>
                    </a:xfrm>
                    <a:custGeom>
                      <a:avLst/>
                      <a:gdLst>
                        <a:gd name="T0" fmla="*/ 0 w 244"/>
                        <a:gd name="T1" fmla="*/ 1035 h 1036"/>
                        <a:gd name="T2" fmla="*/ 0 w 244"/>
                        <a:gd name="T3" fmla="*/ 23 h 1036"/>
                        <a:gd name="T4" fmla="*/ 13 w 244"/>
                        <a:gd name="T5" fmla="*/ 17 h 1036"/>
                        <a:gd name="T6" fmla="*/ 33 w 244"/>
                        <a:gd name="T7" fmla="*/ 11 h 1036"/>
                        <a:gd name="T8" fmla="*/ 60 w 244"/>
                        <a:gd name="T9" fmla="*/ 6 h 1036"/>
                        <a:gd name="T10" fmla="*/ 82 w 244"/>
                        <a:gd name="T11" fmla="*/ 1 h 1036"/>
                        <a:gd name="T12" fmla="*/ 102 w 244"/>
                        <a:gd name="T13" fmla="*/ 0 h 1036"/>
                        <a:gd name="T14" fmla="*/ 118 w 244"/>
                        <a:gd name="T15" fmla="*/ 0 h 1036"/>
                        <a:gd name="T16" fmla="*/ 131 w 244"/>
                        <a:gd name="T17" fmla="*/ 0 h 1036"/>
                        <a:gd name="T18" fmla="*/ 146 w 244"/>
                        <a:gd name="T19" fmla="*/ 1 h 1036"/>
                        <a:gd name="T20" fmla="*/ 159 w 244"/>
                        <a:gd name="T21" fmla="*/ 3 h 1036"/>
                        <a:gd name="T22" fmla="*/ 170 w 244"/>
                        <a:gd name="T23" fmla="*/ 4 h 1036"/>
                        <a:gd name="T24" fmla="*/ 179 w 244"/>
                        <a:gd name="T25" fmla="*/ 7 h 1036"/>
                        <a:gd name="T26" fmla="*/ 197 w 244"/>
                        <a:gd name="T27" fmla="*/ 10 h 1036"/>
                        <a:gd name="T28" fmla="*/ 220 w 244"/>
                        <a:gd name="T29" fmla="*/ 17 h 1036"/>
                        <a:gd name="T30" fmla="*/ 231 w 244"/>
                        <a:gd name="T31" fmla="*/ 19 h 1036"/>
                        <a:gd name="T32" fmla="*/ 243 w 244"/>
                        <a:gd name="T33" fmla="*/ 23 h 1036"/>
                        <a:gd name="T34" fmla="*/ 243 w 244"/>
                        <a:gd name="T35" fmla="*/ 1035 h 1036"/>
                        <a:gd name="T36" fmla="*/ 0 w 244"/>
                        <a:gd name="T37" fmla="*/ 1035 h 10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4" h="1036">
                          <a:moveTo>
                            <a:pt x="0" y="1035"/>
                          </a:moveTo>
                          <a:lnTo>
                            <a:pt x="0" y="23"/>
                          </a:lnTo>
                          <a:lnTo>
                            <a:pt x="13" y="17"/>
                          </a:lnTo>
                          <a:lnTo>
                            <a:pt x="33" y="11"/>
                          </a:lnTo>
                          <a:lnTo>
                            <a:pt x="60" y="6"/>
                          </a:lnTo>
                          <a:lnTo>
                            <a:pt x="82" y="1"/>
                          </a:lnTo>
                          <a:lnTo>
                            <a:pt x="102" y="0"/>
                          </a:lnTo>
                          <a:lnTo>
                            <a:pt x="118" y="0"/>
                          </a:lnTo>
                          <a:lnTo>
                            <a:pt x="131" y="0"/>
                          </a:lnTo>
                          <a:lnTo>
                            <a:pt x="146" y="1"/>
                          </a:lnTo>
                          <a:lnTo>
                            <a:pt x="159" y="3"/>
                          </a:lnTo>
                          <a:lnTo>
                            <a:pt x="170" y="4"/>
                          </a:lnTo>
                          <a:lnTo>
                            <a:pt x="179" y="7"/>
                          </a:lnTo>
                          <a:lnTo>
                            <a:pt x="197" y="10"/>
                          </a:lnTo>
                          <a:lnTo>
                            <a:pt x="220" y="17"/>
                          </a:lnTo>
                          <a:lnTo>
                            <a:pt x="231" y="19"/>
                          </a:lnTo>
                          <a:lnTo>
                            <a:pt x="243" y="23"/>
                          </a:lnTo>
                          <a:lnTo>
                            <a:pt x="243" y="1035"/>
                          </a:lnTo>
                          <a:lnTo>
                            <a:pt x="0" y="1035"/>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701" name="Group 17"/>
                  <p:cNvGrpSpPr>
                    <a:grpSpLocks/>
                  </p:cNvGrpSpPr>
                  <p:nvPr/>
                </p:nvGrpSpPr>
                <p:grpSpPr bwMode="auto">
                  <a:xfrm>
                    <a:off x="240" y="2359"/>
                    <a:ext cx="243" cy="584"/>
                    <a:chOff x="240" y="2359"/>
                    <a:chExt cx="243" cy="584"/>
                  </a:xfrm>
                </p:grpSpPr>
                <p:sp>
                  <p:nvSpPr>
                    <p:cNvPr id="26702" name="Freeform 18"/>
                    <p:cNvSpPr>
                      <a:spLocks/>
                    </p:cNvSpPr>
                    <p:nvPr/>
                  </p:nvSpPr>
                  <p:spPr bwMode="auto">
                    <a:xfrm>
                      <a:off x="240" y="2835"/>
                      <a:ext cx="241" cy="48"/>
                    </a:xfrm>
                    <a:custGeom>
                      <a:avLst/>
                      <a:gdLst>
                        <a:gd name="T0" fmla="*/ 0 w 241"/>
                        <a:gd name="T1" fmla="*/ 24 h 48"/>
                        <a:gd name="T2" fmla="*/ 7 w 241"/>
                        <a:gd name="T3" fmla="*/ 21 h 48"/>
                        <a:gd name="T4" fmla="*/ 16 w 241"/>
                        <a:gd name="T5" fmla="*/ 15 h 48"/>
                        <a:gd name="T6" fmla="*/ 28 w 241"/>
                        <a:gd name="T7" fmla="*/ 12 h 48"/>
                        <a:gd name="T8" fmla="*/ 46 w 241"/>
                        <a:gd name="T9" fmla="*/ 8 h 48"/>
                        <a:gd name="T10" fmla="*/ 61 w 241"/>
                        <a:gd name="T11" fmla="*/ 6 h 48"/>
                        <a:gd name="T12" fmla="*/ 80 w 241"/>
                        <a:gd name="T13" fmla="*/ 1 h 48"/>
                        <a:gd name="T14" fmla="*/ 101 w 241"/>
                        <a:gd name="T15" fmla="*/ 0 h 48"/>
                        <a:gd name="T16" fmla="*/ 115 w 241"/>
                        <a:gd name="T17" fmla="*/ 0 h 48"/>
                        <a:gd name="T18" fmla="*/ 137 w 241"/>
                        <a:gd name="T19" fmla="*/ 0 h 48"/>
                        <a:gd name="T20" fmla="*/ 155 w 241"/>
                        <a:gd name="T21" fmla="*/ 1 h 48"/>
                        <a:gd name="T22" fmla="*/ 171 w 241"/>
                        <a:gd name="T23" fmla="*/ 4 h 48"/>
                        <a:gd name="T24" fmla="*/ 186 w 241"/>
                        <a:gd name="T25" fmla="*/ 7 h 48"/>
                        <a:gd name="T26" fmla="*/ 202 w 241"/>
                        <a:gd name="T27" fmla="*/ 11 h 48"/>
                        <a:gd name="T28" fmla="*/ 219 w 241"/>
                        <a:gd name="T29" fmla="*/ 17 h 48"/>
                        <a:gd name="T30" fmla="*/ 232 w 241"/>
                        <a:gd name="T31" fmla="*/ 21 h 48"/>
                        <a:gd name="T32" fmla="*/ 240 w 241"/>
                        <a:gd name="T33" fmla="*/ 24 h 48"/>
                        <a:gd name="T34" fmla="*/ 240 w 241"/>
                        <a:gd name="T35" fmla="*/ 47 h 48"/>
                        <a:gd name="T36" fmla="*/ 233 w 241"/>
                        <a:gd name="T37" fmla="*/ 44 h 48"/>
                        <a:gd name="T38" fmla="*/ 221 w 241"/>
                        <a:gd name="T39" fmla="*/ 40 h 48"/>
                        <a:gd name="T40" fmla="*/ 208 w 241"/>
                        <a:gd name="T41" fmla="*/ 36 h 48"/>
                        <a:gd name="T42" fmla="*/ 192 w 241"/>
                        <a:gd name="T43" fmla="*/ 33 h 48"/>
                        <a:gd name="T44" fmla="*/ 175 w 241"/>
                        <a:gd name="T45" fmla="*/ 29 h 48"/>
                        <a:gd name="T46" fmla="*/ 156 w 241"/>
                        <a:gd name="T47" fmla="*/ 25 h 48"/>
                        <a:gd name="T48" fmla="*/ 139 w 241"/>
                        <a:gd name="T49" fmla="*/ 24 h 48"/>
                        <a:gd name="T50" fmla="*/ 123 w 241"/>
                        <a:gd name="T51" fmla="*/ 24 h 48"/>
                        <a:gd name="T52" fmla="*/ 110 w 241"/>
                        <a:gd name="T53" fmla="*/ 24 h 48"/>
                        <a:gd name="T54" fmla="*/ 95 w 241"/>
                        <a:gd name="T55" fmla="*/ 24 h 48"/>
                        <a:gd name="T56" fmla="*/ 80 w 241"/>
                        <a:gd name="T57" fmla="*/ 25 h 48"/>
                        <a:gd name="T58" fmla="*/ 65 w 241"/>
                        <a:gd name="T59" fmla="*/ 29 h 48"/>
                        <a:gd name="T60" fmla="*/ 48 w 241"/>
                        <a:gd name="T61" fmla="*/ 33 h 48"/>
                        <a:gd name="T62" fmla="*/ 32 w 241"/>
                        <a:gd name="T63" fmla="*/ 36 h 48"/>
                        <a:gd name="T64" fmla="*/ 16 w 241"/>
                        <a:gd name="T65" fmla="*/ 40 h 48"/>
                        <a:gd name="T66" fmla="*/ 0 w 241"/>
                        <a:gd name="T67" fmla="*/ 47 h 48"/>
                        <a:gd name="T68" fmla="*/ 0 w 241"/>
                        <a:gd name="T69" fmla="*/ 24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1" h="48">
                          <a:moveTo>
                            <a:pt x="0" y="24"/>
                          </a:moveTo>
                          <a:lnTo>
                            <a:pt x="7" y="21"/>
                          </a:lnTo>
                          <a:lnTo>
                            <a:pt x="16" y="15"/>
                          </a:lnTo>
                          <a:lnTo>
                            <a:pt x="28" y="12"/>
                          </a:lnTo>
                          <a:lnTo>
                            <a:pt x="46" y="8"/>
                          </a:lnTo>
                          <a:lnTo>
                            <a:pt x="61" y="6"/>
                          </a:lnTo>
                          <a:lnTo>
                            <a:pt x="80" y="1"/>
                          </a:lnTo>
                          <a:lnTo>
                            <a:pt x="101" y="0"/>
                          </a:lnTo>
                          <a:lnTo>
                            <a:pt x="115" y="0"/>
                          </a:lnTo>
                          <a:lnTo>
                            <a:pt x="137" y="0"/>
                          </a:lnTo>
                          <a:lnTo>
                            <a:pt x="155" y="1"/>
                          </a:lnTo>
                          <a:lnTo>
                            <a:pt x="171" y="4"/>
                          </a:lnTo>
                          <a:lnTo>
                            <a:pt x="186" y="7"/>
                          </a:lnTo>
                          <a:lnTo>
                            <a:pt x="202" y="11"/>
                          </a:lnTo>
                          <a:lnTo>
                            <a:pt x="219" y="17"/>
                          </a:lnTo>
                          <a:lnTo>
                            <a:pt x="232" y="21"/>
                          </a:lnTo>
                          <a:lnTo>
                            <a:pt x="240" y="24"/>
                          </a:lnTo>
                          <a:lnTo>
                            <a:pt x="240" y="47"/>
                          </a:lnTo>
                          <a:lnTo>
                            <a:pt x="233" y="44"/>
                          </a:lnTo>
                          <a:lnTo>
                            <a:pt x="221" y="40"/>
                          </a:lnTo>
                          <a:lnTo>
                            <a:pt x="208" y="36"/>
                          </a:lnTo>
                          <a:lnTo>
                            <a:pt x="192" y="33"/>
                          </a:lnTo>
                          <a:lnTo>
                            <a:pt x="175" y="29"/>
                          </a:lnTo>
                          <a:lnTo>
                            <a:pt x="156" y="25"/>
                          </a:lnTo>
                          <a:lnTo>
                            <a:pt x="139" y="24"/>
                          </a:lnTo>
                          <a:lnTo>
                            <a:pt x="123" y="24"/>
                          </a:lnTo>
                          <a:lnTo>
                            <a:pt x="110" y="24"/>
                          </a:lnTo>
                          <a:lnTo>
                            <a:pt x="95" y="24"/>
                          </a:lnTo>
                          <a:lnTo>
                            <a:pt x="80" y="25"/>
                          </a:lnTo>
                          <a:lnTo>
                            <a:pt x="65" y="29"/>
                          </a:lnTo>
                          <a:lnTo>
                            <a:pt x="48" y="33"/>
                          </a:lnTo>
                          <a:lnTo>
                            <a:pt x="32" y="36"/>
                          </a:lnTo>
                          <a:lnTo>
                            <a:pt x="16" y="40"/>
                          </a:lnTo>
                          <a:lnTo>
                            <a:pt x="0" y="47"/>
                          </a:lnTo>
                          <a:lnTo>
                            <a:pt x="0" y="24"/>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03" name="Freeform 19"/>
                    <p:cNvSpPr>
                      <a:spLocks/>
                    </p:cNvSpPr>
                    <p:nvPr/>
                  </p:nvSpPr>
                  <p:spPr bwMode="auto">
                    <a:xfrm>
                      <a:off x="241" y="2895"/>
                      <a:ext cx="242" cy="48"/>
                    </a:xfrm>
                    <a:custGeom>
                      <a:avLst/>
                      <a:gdLst>
                        <a:gd name="T0" fmla="*/ 0 w 242"/>
                        <a:gd name="T1" fmla="*/ 24 h 48"/>
                        <a:gd name="T2" fmla="*/ 7 w 242"/>
                        <a:gd name="T3" fmla="*/ 21 h 48"/>
                        <a:gd name="T4" fmla="*/ 16 w 242"/>
                        <a:gd name="T5" fmla="*/ 15 h 48"/>
                        <a:gd name="T6" fmla="*/ 28 w 242"/>
                        <a:gd name="T7" fmla="*/ 12 h 48"/>
                        <a:gd name="T8" fmla="*/ 47 w 242"/>
                        <a:gd name="T9" fmla="*/ 8 h 48"/>
                        <a:gd name="T10" fmla="*/ 61 w 242"/>
                        <a:gd name="T11" fmla="*/ 6 h 48"/>
                        <a:gd name="T12" fmla="*/ 80 w 242"/>
                        <a:gd name="T13" fmla="*/ 1 h 48"/>
                        <a:gd name="T14" fmla="*/ 101 w 242"/>
                        <a:gd name="T15" fmla="*/ 0 h 48"/>
                        <a:gd name="T16" fmla="*/ 116 w 242"/>
                        <a:gd name="T17" fmla="*/ 0 h 48"/>
                        <a:gd name="T18" fmla="*/ 137 w 242"/>
                        <a:gd name="T19" fmla="*/ 0 h 48"/>
                        <a:gd name="T20" fmla="*/ 156 w 242"/>
                        <a:gd name="T21" fmla="*/ 1 h 48"/>
                        <a:gd name="T22" fmla="*/ 172 w 242"/>
                        <a:gd name="T23" fmla="*/ 4 h 48"/>
                        <a:gd name="T24" fmla="*/ 186 w 242"/>
                        <a:gd name="T25" fmla="*/ 7 h 48"/>
                        <a:gd name="T26" fmla="*/ 202 w 242"/>
                        <a:gd name="T27" fmla="*/ 11 h 48"/>
                        <a:gd name="T28" fmla="*/ 220 w 242"/>
                        <a:gd name="T29" fmla="*/ 17 h 48"/>
                        <a:gd name="T30" fmla="*/ 233 w 242"/>
                        <a:gd name="T31" fmla="*/ 21 h 48"/>
                        <a:gd name="T32" fmla="*/ 241 w 242"/>
                        <a:gd name="T33" fmla="*/ 24 h 48"/>
                        <a:gd name="T34" fmla="*/ 241 w 242"/>
                        <a:gd name="T35" fmla="*/ 46 h 48"/>
                        <a:gd name="T36" fmla="*/ 234 w 242"/>
                        <a:gd name="T37" fmla="*/ 44 h 48"/>
                        <a:gd name="T38" fmla="*/ 222 w 242"/>
                        <a:gd name="T39" fmla="*/ 40 h 48"/>
                        <a:gd name="T40" fmla="*/ 209 w 242"/>
                        <a:gd name="T41" fmla="*/ 36 h 48"/>
                        <a:gd name="T42" fmla="*/ 193 w 242"/>
                        <a:gd name="T43" fmla="*/ 33 h 48"/>
                        <a:gd name="T44" fmla="*/ 176 w 242"/>
                        <a:gd name="T45" fmla="*/ 29 h 48"/>
                        <a:gd name="T46" fmla="*/ 157 w 242"/>
                        <a:gd name="T47" fmla="*/ 25 h 48"/>
                        <a:gd name="T48" fmla="*/ 140 w 242"/>
                        <a:gd name="T49" fmla="*/ 24 h 48"/>
                        <a:gd name="T50" fmla="*/ 124 w 242"/>
                        <a:gd name="T51" fmla="*/ 24 h 48"/>
                        <a:gd name="T52" fmla="*/ 111 w 242"/>
                        <a:gd name="T53" fmla="*/ 24 h 48"/>
                        <a:gd name="T54" fmla="*/ 96 w 242"/>
                        <a:gd name="T55" fmla="*/ 24 h 48"/>
                        <a:gd name="T56" fmla="*/ 80 w 242"/>
                        <a:gd name="T57" fmla="*/ 25 h 48"/>
                        <a:gd name="T58" fmla="*/ 65 w 242"/>
                        <a:gd name="T59" fmla="*/ 28 h 48"/>
                        <a:gd name="T60" fmla="*/ 48 w 242"/>
                        <a:gd name="T61" fmla="*/ 32 h 48"/>
                        <a:gd name="T62" fmla="*/ 32 w 242"/>
                        <a:gd name="T63" fmla="*/ 35 h 48"/>
                        <a:gd name="T64" fmla="*/ 16 w 242"/>
                        <a:gd name="T65" fmla="*/ 40 h 48"/>
                        <a:gd name="T66" fmla="*/ 0 w 242"/>
                        <a:gd name="T67" fmla="*/ 47 h 48"/>
                        <a:gd name="T68" fmla="*/ 0 w 242"/>
                        <a:gd name="T69" fmla="*/ 24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2" h="48">
                          <a:moveTo>
                            <a:pt x="0" y="24"/>
                          </a:moveTo>
                          <a:lnTo>
                            <a:pt x="7" y="21"/>
                          </a:lnTo>
                          <a:lnTo>
                            <a:pt x="16" y="15"/>
                          </a:lnTo>
                          <a:lnTo>
                            <a:pt x="28" y="12"/>
                          </a:lnTo>
                          <a:lnTo>
                            <a:pt x="47" y="8"/>
                          </a:lnTo>
                          <a:lnTo>
                            <a:pt x="61" y="6"/>
                          </a:lnTo>
                          <a:lnTo>
                            <a:pt x="80" y="1"/>
                          </a:lnTo>
                          <a:lnTo>
                            <a:pt x="101" y="0"/>
                          </a:lnTo>
                          <a:lnTo>
                            <a:pt x="116" y="0"/>
                          </a:lnTo>
                          <a:lnTo>
                            <a:pt x="137" y="0"/>
                          </a:lnTo>
                          <a:lnTo>
                            <a:pt x="156" y="1"/>
                          </a:lnTo>
                          <a:lnTo>
                            <a:pt x="172" y="4"/>
                          </a:lnTo>
                          <a:lnTo>
                            <a:pt x="186" y="7"/>
                          </a:lnTo>
                          <a:lnTo>
                            <a:pt x="202" y="11"/>
                          </a:lnTo>
                          <a:lnTo>
                            <a:pt x="220" y="17"/>
                          </a:lnTo>
                          <a:lnTo>
                            <a:pt x="233" y="21"/>
                          </a:lnTo>
                          <a:lnTo>
                            <a:pt x="241" y="24"/>
                          </a:lnTo>
                          <a:lnTo>
                            <a:pt x="241" y="46"/>
                          </a:lnTo>
                          <a:lnTo>
                            <a:pt x="234" y="44"/>
                          </a:lnTo>
                          <a:lnTo>
                            <a:pt x="222" y="40"/>
                          </a:lnTo>
                          <a:lnTo>
                            <a:pt x="209" y="36"/>
                          </a:lnTo>
                          <a:lnTo>
                            <a:pt x="193" y="33"/>
                          </a:lnTo>
                          <a:lnTo>
                            <a:pt x="176" y="29"/>
                          </a:lnTo>
                          <a:lnTo>
                            <a:pt x="157" y="25"/>
                          </a:lnTo>
                          <a:lnTo>
                            <a:pt x="140" y="24"/>
                          </a:lnTo>
                          <a:lnTo>
                            <a:pt x="124" y="24"/>
                          </a:lnTo>
                          <a:lnTo>
                            <a:pt x="111" y="24"/>
                          </a:lnTo>
                          <a:lnTo>
                            <a:pt x="96" y="24"/>
                          </a:lnTo>
                          <a:lnTo>
                            <a:pt x="80" y="25"/>
                          </a:lnTo>
                          <a:lnTo>
                            <a:pt x="65" y="28"/>
                          </a:lnTo>
                          <a:lnTo>
                            <a:pt x="48" y="32"/>
                          </a:lnTo>
                          <a:lnTo>
                            <a:pt x="32" y="35"/>
                          </a:lnTo>
                          <a:lnTo>
                            <a:pt x="16" y="40"/>
                          </a:lnTo>
                          <a:lnTo>
                            <a:pt x="0" y="47"/>
                          </a:lnTo>
                          <a:lnTo>
                            <a:pt x="0" y="24"/>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704" name="Freeform 20"/>
                    <p:cNvSpPr>
                      <a:spLocks/>
                    </p:cNvSpPr>
                    <p:nvPr/>
                  </p:nvSpPr>
                  <p:spPr bwMode="auto">
                    <a:xfrm>
                      <a:off x="241" y="2359"/>
                      <a:ext cx="242" cy="46"/>
                    </a:xfrm>
                    <a:custGeom>
                      <a:avLst/>
                      <a:gdLst>
                        <a:gd name="T0" fmla="*/ 0 w 242"/>
                        <a:gd name="T1" fmla="*/ 22 h 46"/>
                        <a:gd name="T2" fmla="*/ 7 w 242"/>
                        <a:gd name="T3" fmla="*/ 19 h 46"/>
                        <a:gd name="T4" fmla="*/ 16 w 242"/>
                        <a:gd name="T5" fmla="*/ 15 h 46"/>
                        <a:gd name="T6" fmla="*/ 28 w 242"/>
                        <a:gd name="T7" fmla="*/ 11 h 46"/>
                        <a:gd name="T8" fmla="*/ 47 w 242"/>
                        <a:gd name="T9" fmla="*/ 8 h 46"/>
                        <a:gd name="T10" fmla="*/ 61 w 242"/>
                        <a:gd name="T11" fmla="*/ 4 h 46"/>
                        <a:gd name="T12" fmla="*/ 80 w 242"/>
                        <a:gd name="T13" fmla="*/ 0 h 46"/>
                        <a:gd name="T14" fmla="*/ 101 w 242"/>
                        <a:gd name="T15" fmla="*/ 0 h 46"/>
                        <a:gd name="T16" fmla="*/ 116 w 242"/>
                        <a:gd name="T17" fmla="*/ 0 h 46"/>
                        <a:gd name="T18" fmla="*/ 137 w 242"/>
                        <a:gd name="T19" fmla="*/ 0 h 46"/>
                        <a:gd name="T20" fmla="*/ 156 w 242"/>
                        <a:gd name="T21" fmla="*/ 1 h 46"/>
                        <a:gd name="T22" fmla="*/ 172 w 242"/>
                        <a:gd name="T23" fmla="*/ 4 h 46"/>
                        <a:gd name="T24" fmla="*/ 186 w 242"/>
                        <a:gd name="T25" fmla="*/ 7 h 46"/>
                        <a:gd name="T26" fmla="*/ 202 w 242"/>
                        <a:gd name="T27" fmla="*/ 10 h 46"/>
                        <a:gd name="T28" fmla="*/ 220 w 242"/>
                        <a:gd name="T29" fmla="*/ 15 h 46"/>
                        <a:gd name="T30" fmla="*/ 233 w 242"/>
                        <a:gd name="T31" fmla="*/ 19 h 46"/>
                        <a:gd name="T32" fmla="*/ 241 w 242"/>
                        <a:gd name="T33" fmla="*/ 23 h 46"/>
                        <a:gd name="T34" fmla="*/ 241 w 242"/>
                        <a:gd name="T35" fmla="*/ 45 h 46"/>
                        <a:gd name="T36" fmla="*/ 234 w 242"/>
                        <a:gd name="T37" fmla="*/ 42 h 46"/>
                        <a:gd name="T38" fmla="*/ 222 w 242"/>
                        <a:gd name="T39" fmla="*/ 38 h 46"/>
                        <a:gd name="T40" fmla="*/ 209 w 242"/>
                        <a:gd name="T41" fmla="*/ 34 h 46"/>
                        <a:gd name="T42" fmla="*/ 193 w 242"/>
                        <a:gd name="T43" fmla="*/ 31 h 46"/>
                        <a:gd name="T44" fmla="*/ 176 w 242"/>
                        <a:gd name="T45" fmla="*/ 27 h 46"/>
                        <a:gd name="T46" fmla="*/ 157 w 242"/>
                        <a:gd name="T47" fmla="*/ 25 h 46"/>
                        <a:gd name="T48" fmla="*/ 140 w 242"/>
                        <a:gd name="T49" fmla="*/ 22 h 46"/>
                        <a:gd name="T50" fmla="*/ 124 w 242"/>
                        <a:gd name="T51" fmla="*/ 22 h 46"/>
                        <a:gd name="T52" fmla="*/ 111 w 242"/>
                        <a:gd name="T53" fmla="*/ 22 h 46"/>
                        <a:gd name="T54" fmla="*/ 96 w 242"/>
                        <a:gd name="T55" fmla="*/ 22 h 46"/>
                        <a:gd name="T56" fmla="*/ 80 w 242"/>
                        <a:gd name="T57" fmla="*/ 23 h 46"/>
                        <a:gd name="T58" fmla="*/ 65 w 242"/>
                        <a:gd name="T59" fmla="*/ 27 h 46"/>
                        <a:gd name="T60" fmla="*/ 48 w 242"/>
                        <a:gd name="T61" fmla="*/ 31 h 46"/>
                        <a:gd name="T62" fmla="*/ 32 w 242"/>
                        <a:gd name="T63" fmla="*/ 34 h 46"/>
                        <a:gd name="T64" fmla="*/ 16 w 242"/>
                        <a:gd name="T65" fmla="*/ 38 h 46"/>
                        <a:gd name="T66" fmla="*/ 0 w 242"/>
                        <a:gd name="T67" fmla="*/ 45 h 46"/>
                        <a:gd name="T68" fmla="*/ 0 w 242"/>
                        <a:gd name="T69" fmla="*/ 22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2" h="46">
                          <a:moveTo>
                            <a:pt x="0" y="22"/>
                          </a:moveTo>
                          <a:lnTo>
                            <a:pt x="7" y="19"/>
                          </a:lnTo>
                          <a:lnTo>
                            <a:pt x="16" y="15"/>
                          </a:lnTo>
                          <a:lnTo>
                            <a:pt x="28" y="11"/>
                          </a:lnTo>
                          <a:lnTo>
                            <a:pt x="47" y="8"/>
                          </a:lnTo>
                          <a:lnTo>
                            <a:pt x="61" y="4"/>
                          </a:lnTo>
                          <a:lnTo>
                            <a:pt x="80" y="0"/>
                          </a:lnTo>
                          <a:lnTo>
                            <a:pt x="101" y="0"/>
                          </a:lnTo>
                          <a:lnTo>
                            <a:pt x="116" y="0"/>
                          </a:lnTo>
                          <a:lnTo>
                            <a:pt x="137" y="0"/>
                          </a:lnTo>
                          <a:lnTo>
                            <a:pt x="156" y="1"/>
                          </a:lnTo>
                          <a:lnTo>
                            <a:pt x="172" y="4"/>
                          </a:lnTo>
                          <a:lnTo>
                            <a:pt x="186" y="7"/>
                          </a:lnTo>
                          <a:lnTo>
                            <a:pt x="202" y="10"/>
                          </a:lnTo>
                          <a:lnTo>
                            <a:pt x="220" y="15"/>
                          </a:lnTo>
                          <a:lnTo>
                            <a:pt x="233" y="19"/>
                          </a:lnTo>
                          <a:lnTo>
                            <a:pt x="241" y="23"/>
                          </a:lnTo>
                          <a:lnTo>
                            <a:pt x="241" y="45"/>
                          </a:lnTo>
                          <a:lnTo>
                            <a:pt x="234" y="42"/>
                          </a:lnTo>
                          <a:lnTo>
                            <a:pt x="222" y="38"/>
                          </a:lnTo>
                          <a:lnTo>
                            <a:pt x="209" y="34"/>
                          </a:lnTo>
                          <a:lnTo>
                            <a:pt x="193" y="31"/>
                          </a:lnTo>
                          <a:lnTo>
                            <a:pt x="176" y="27"/>
                          </a:lnTo>
                          <a:lnTo>
                            <a:pt x="157" y="25"/>
                          </a:lnTo>
                          <a:lnTo>
                            <a:pt x="140" y="22"/>
                          </a:lnTo>
                          <a:lnTo>
                            <a:pt x="124" y="22"/>
                          </a:lnTo>
                          <a:lnTo>
                            <a:pt x="111" y="22"/>
                          </a:lnTo>
                          <a:lnTo>
                            <a:pt x="96" y="22"/>
                          </a:lnTo>
                          <a:lnTo>
                            <a:pt x="80" y="23"/>
                          </a:lnTo>
                          <a:lnTo>
                            <a:pt x="65" y="27"/>
                          </a:lnTo>
                          <a:lnTo>
                            <a:pt x="48" y="31"/>
                          </a:lnTo>
                          <a:lnTo>
                            <a:pt x="32" y="34"/>
                          </a:lnTo>
                          <a:lnTo>
                            <a:pt x="16" y="38"/>
                          </a:lnTo>
                          <a:lnTo>
                            <a:pt x="0" y="45"/>
                          </a:lnTo>
                          <a:lnTo>
                            <a:pt x="0" y="22"/>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6684" name="Group 21"/>
                <p:cNvGrpSpPr>
                  <a:grpSpLocks/>
                </p:cNvGrpSpPr>
                <p:nvPr/>
              </p:nvGrpSpPr>
              <p:grpSpPr bwMode="auto">
                <a:xfrm>
                  <a:off x="478" y="2084"/>
                  <a:ext cx="357" cy="1037"/>
                  <a:chOff x="478" y="2084"/>
                  <a:chExt cx="357" cy="1037"/>
                </a:xfrm>
              </p:grpSpPr>
              <p:grpSp>
                <p:nvGrpSpPr>
                  <p:cNvPr id="26693" name="Group 22"/>
                  <p:cNvGrpSpPr>
                    <a:grpSpLocks/>
                  </p:cNvGrpSpPr>
                  <p:nvPr/>
                </p:nvGrpSpPr>
                <p:grpSpPr bwMode="auto">
                  <a:xfrm>
                    <a:off x="478" y="2084"/>
                    <a:ext cx="357" cy="1037"/>
                    <a:chOff x="478" y="2084"/>
                    <a:chExt cx="357" cy="1037"/>
                  </a:xfrm>
                </p:grpSpPr>
                <p:sp>
                  <p:nvSpPr>
                    <p:cNvPr id="26698" name="Freeform 23"/>
                    <p:cNvSpPr>
                      <a:spLocks/>
                    </p:cNvSpPr>
                    <p:nvPr/>
                  </p:nvSpPr>
                  <p:spPr bwMode="auto">
                    <a:xfrm>
                      <a:off x="719" y="2109"/>
                      <a:ext cx="116" cy="1012"/>
                    </a:xfrm>
                    <a:custGeom>
                      <a:avLst/>
                      <a:gdLst>
                        <a:gd name="T0" fmla="*/ 0 w 116"/>
                        <a:gd name="T1" fmla="*/ 0 h 1012"/>
                        <a:gd name="T2" fmla="*/ 115 w 116"/>
                        <a:gd name="T3" fmla="*/ 159 h 1012"/>
                        <a:gd name="T4" fmla="*/ 115 w 116"/>
                        <a:gd name="T5" fmla="*/ 1011 h 1012"/>
                        <a:gd name="T6" fmla="*/ 0 w 116"/>
                        <a:gd name="T7" fmla="*/ 1010 h 1012"/>
                        <a:gd name="T8" fmla="*/ 0 w 116"/>
                        <a:gd name="T9" fmla="*/ 0 h 10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1012">
                          <a:moveTo>
                            <a:pt x="0" y="0"/>
                          </a:moveTo>
                          <a:lnTo>
                            <a:pt x="115" y="159"/>
                          </a:lnTo>
                          <a:lnTo>
                            <a:pt x="115" y="1011"/>
                          </a:lnTo>
                          <a:lnTo>
                            <a:pt x="0" y="1010"/>
                          </a:lnTo>
                          <a:lnTo>
                            <a:pt x="0"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99" name="Freeform 24"/>
                    <p:cNvSpPr>
                      <a:spLocks/>
                    </p:cNvSpPr>
                    <p:nvPr/>
                  </p:nvSpPr>
                  <p:spPr bwMode="auto">
                    <a:xfrm>
                      <a:off x="478" y="2084"/>
                      <a:ext cx="242" cy="1036"/>
                    </a:xfrm>
                    <a:custGeom>
                      <a:avLst/>
                      <a:gdLst>
                        <a:gd name="T0" fmla="*/ 0 w 242"/>
                        <a:gd name="T1" fmla="*/ 1035 h 1036"/>
                        <a:gd name="T2" fmla="*/ 0 w 242"/>
                        <a:gd name="T3" fmla="*/ 23 h 1036"/>
                        <a:gd name="T4" fmla="*/ 13 w 242"/>
                        <a:gd name="T5" fmla="*/ 17 h 1036"/>
                        <a:gd name="T6" fmla="*/ 33 w 242"/>
                        <a:gd name="T7" fmla="*/ 11 h 1036"/>
                        <a:gd name="T8" fmla="*/ 60 w 242"/>
                        <a:gd name="T9" fmla="*/ 6 h 1036"/>
                        <a:gd name="T10" fmla="*/ 81 w 242"/>
                        <a:gd name="T11" fmla="*/ 1 h 1036"/>
                        <a:gd name="T12" fmla="*/ 102 w 242"/>
                        <a:gd name="T13" fmla="*/ 0 h 1036"/>
                        <a:gd name="T14" fmla="*/ 118 w 242"/>
                        <a:gd name="T15" fmla="*/ 0 h 1036"/>
                        <a:gd name="T16" fmla="*/ 130 w 242"/>
                        <a:gd name="T17" fmla="*/ 0 h 1036"/>
                        <a:gd name="T18" fmla="*/ 144 w 242"/>
                        <a:gd name="T19" fmla="*/ 1 h 1036"/>
                        <a:gd name="T20" fmla="*/ 158 w 242"/>
                        <a:gd name="T21" fmla="*/ 3 h 1036"/>
                        <a:gd name="T22" fmla="*/ 168 w 242"/>
                        <a:gd name="T23" fmla="*/ 4 h 1036"/>
                        <a:gd name="T24" fmla="*/ 177 w 242"/>
                        <a:gd name="T25" fmla="*/ 7 h 1036"/>
                        <a:gd name="T26" fmla="*/ 196 w 242"/>
                        <a:gd name="T27" fmla="*/ 10 h 1036"/>
                        <a:gd name="T28" fmla="*/ 218 w 242"/>
                        <a:gd name="T29" fmla="*/ 17 h 1036"/>
                        <a:gd name="T30" fmla="*/ 230 w 242"/>
                        <a:gd name="T31" fmla="*/ 19 h 1036"/>
                        <a:gd name="T32" fmla="*/ 241 w 242"/>
                        <a:gd name="T33" fmla="*/ 23 h 1036"/>
                        <a:gd name="T34" fmla="*/ 241 w 242"/>
                        <a:gd name="T35" fmla="*/ 1035 h 1036"/>
                        <a:gd name="T36" fmla="*/ 0 w 242"/>
                        <a:gd name="T37" fmla="*/ 1035 h 10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2" h="1036">
                          <a:moveTo>
                            <a:pt x="0" y="1035"/>
                          </a:moveTo>
                          <a:lnTo>
                            <a:pt x="0" y="23"/>
                          </a:lnTo>
                          <a:lnTo>
                            <a:pt x="13" y="17"/>
                          </a:lnTo>
                          <a:lnTo>
                            <a:pt x="33" y="11"/>
                          </a:lnTo>
                          <a:lnTo>
                            <a:pt x="60" y="6"/>
                          </a:lnTo>
                          <a:lnTo>
                            <a:pt x="81" y="1"/>
                          </a:lnTo>
                          <a:lnTo>
                            <a:pt x="102" y="0"/>
                          </a:lnTo>
                          <a:lnTo>
                            <a:pt x="118" y="0"/>
                          </a:lnTo>
                          <a:lnTo>
                            <a:pt x="130" y="0"/>
                          </a:lnTo>
                          <a:lnTo>
                            <a:pt x="144" y="1"/>
                          </a:lnTo>
                          <a:lnTo>
                            <a:pt x="158" y="3"/>
                          </a:lnTo>
                          <a:lnTo>
                            <a:pt x="168" y="4"/>
                          </a:lnTo>
                          <a:lnTo>
                            <a:pt x="177" y="7"/>
                          </a:lnTo>
                          <a:lnTo>
                            <a:pt x="196" y="10"/>
                          </a:lnTo>
                          <a:lnTo>
                            <a:pt x="218" y="17"/>
                          </a:lnTo>
                          <a:lnTo>
                            <a:pt x="230" y="19"/>
                          </a:lnTo>
                          <a:lnTo>
                            <a:pt x="241" y="23"/>
                          </a:lnTo>
                          <a:lnTo>
                            <a:pt x="241" y="1035"/>
                          </a:lnTo>
                          <a:lnTo>
                            <a:pt x="0" y="1035"/>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694" name="Group 25"/>
                  <p:cNvGrpSpPr>
                    <a:grpSpLocks/>
                  </p:cNvGrpSpPr>
                  <p:nvPr/>
                </p:nvGrpSpPr>
                <p:grpSpPr bwMode="auto">
                  <a:xfrm>
                    <a:off x="478" y="2359"/>
                    <a:ext cx="242" cy="584"/>
                    <a:chOff x="478" y="2359"/>
                    <a:chExt cx="242" cy="584"/>
                  </a:xfrm>
                </p:grpSpPr>
                <p:sp>
                  <p:nvSpPr>
                    <p:cNvPr id="26695" name="Freeform 26"/>
                    <p:cNvSpPr>
                      <a:spLocks/>
                    </p:cNvSpPr>
                    <p:nvPr/>
                  </p:nvSpPr>
                  <p:spPr bwMode="auto">
                    <a:xfrm>
                      <a:off x="478" y="2835"/>
                      <a:ext cx="241" cy="48"/>
                    </a:xfrm>
                    <a:custGeom>
                      <a:avLst/>
                      <a:gdLst>
                        <a:gd name="T0" fmla="*/ 0 w 241"/>
                        <a:gd name="T1" fmla="*/ 24 h 48"/>
                        <a:gd name="T2" fmla="*/ 7 w 241"/>
                        <a:gd name="T3" fmla="*/ 21 h 48"/>
                        <a:gd name="T4" fmla="*/ 16 w 241"/>
                        <a:gd name="T5" fmla="*/ 15 h 48"/>
                        <a:gd name="T6" fmla="*/ 28 w 241"/>
                        <a:gd name="T7" fmla="*/ 12 h 48"/>
                        <a:gd name="T8" fmla="*/ 46 w 241"/>
                        <a:gd name="T9" fmla="*/ 8 h 48"/>
                        <a:gd name="T10" fmla="*/ 61 w 241"/>
                        <a:gd name="T11" fmla="*/ 6 h 48"/>
                        <a:gd name="T12" fmla="*/ 80 w 241"/>
                        <a:gd name="T13" fmla="*/ 1 h 48"/>
                        <a:gd name="T14" fmla="*/ 99 w 241"/>
                        <a:gd name="T15" fmla="*/ 0 h 48"/>
                        <a:gd name="T16" fmla="*/ 115 w 241"/>
                        <a:gd name="T17" fmla="*/ 0 h 48"/>
                        <a:gd name="T18" fmla="*/ 135 w 241"/>
                        <a:gd name="T19" fmla="*/ 0 h 48"/>
                        <a:gd name="T20" fmla="*/ 154 w 241"/>
                        <a:gd name="T21" fmla="*/ 1 h 48"/>
                        <a:gd name="T22" fmla="*/ 170 w 241"/>
                        <a:gd name="T23" fmla="*/ 4 h 48"/>
                        <a:gd name="T24" fmla="*/ 186 w 241"/>
                        <a:gd name="T25" fmla="*/ 7 h 48"/>
                        <a:gd name="T26" fmla="*/ 200 w 241"/>
                        <a:gd name="T27" fmla="*/ 11 h 48"/>
                        <a:gd name="T28" fmla="*/ 219 w 241"/>
                        <a:gd name="T29" fmla="*/ 17 h 48"/>
                        <a:gd name="T30" fmla="*/ 231 w 241"/>
                        <a:gd name="T31" fmla="*/ 21 h 48"/>
                        <a:gd name="T32" fmla="*/ 240 w 241"/>
                        <a:gd name="T33" fmla="*/ 24 h 48"/>
                        <a:gd name="T34" fmla="*/ 240 w 241"/>
                        <a:gd name="T35" fmla="*/ 47 h 48"/>
                        <a:gd name="T36" fmla="*/ 232 w 241"/>
                        <a:gd name="T37" fmla="*/ 44 h 48"/>
                        <a:gd name="T38" fmla="*/ 220 w 241"/>
                        <a:gd name="T39" fmla="*/ 40 h 48"/>
                        <a:gd name="T40" fmla="*/ 207 w 241"/>
                        <a:gd name="T41" fmla="*/ 36 h 48"/>
                        <a:gd name="T42" fmla="*/ 192 w 241"/>
                        <a:gd name="T43" fmla="*/ 33 h 48"/>
                        <a:gd name="T44" fmla="*/ 175 w 241"/>
                        <a:gd name="T45" fmla="*/ 29 h 48"/>
                        <a:gd name="T46" fmla="*/ 156 w 241"/>
                        <a:gd name="T47" fmla="*/ 25 h 48"/>
                        <a:gd name="T48" fmla="*/ 138 w 241"/>
                        <a:gd name="T49" fmla="*/ 24 h 48"/>
                        <a:gd name="T50" fmla="*/ 122 w 241"/>
                        <a:gd name="T51" fmla="*/ 24 h 48"/>
                        <a:gd name="T52" fmla="*/ 109 w 241"/>
                        <a:gd name="T53" fmla="*/ 24 h 48"/>
                        <a:gd name="T54" fmla="*/ 94 w 241"/>
                        <a:gd name="T55" fmla="*/ 24 h 48"/>
                        <a:gd name="T56" fmla="*/ 80 w 241"/>
                        <a:gd name="T57" fmla="*/ 25 h 48"/>
                        <a:gd name="T58" fmla="*/ 64 w 241"/>
                        <a:gd name="T59" fmla="*/ 29 h 48"/>
                        <a:gd name="T60" fmla="*/ 46 w 241"/>
                        <a:gd name="T61" fmla="*/ 33 h 48"/>
                        <a:gd name="T62" fmla="*/ 30 w 241"/>
                        <a:gd name="T63" fmla="*/ 36 h 48"/>
                        <a:gd name="T64" fmla="*/ 16 w 241"/>
                        <a:gd name="T65" fmla="*/ 40 h 48"/>
                        <a:gd name="T66" fmla="*/ 0 w 241"/>
                        <a:gd name="T67" fmla="*/ 47 h 48"/>
                        <a:gd name="T68" fmla="*/ 0 w 241"/>
                        <a:gd name="T69" fmla="*/ 24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1" h="48">
                          <a:moveTo>
                            <a:pt x="0" y="24"/>
                          </a:moveTo>
                          <a:lnTo>
                            <a:pt x="7" y="21"/>
                          </a:lnTo>
                          <a:lnTo>
                            <a:pt x="16" y="15"/>
                          </a:lnTo>
                          <a:lnTo>
                            <a:pt x="28" y="12"/>
                          </a:lnTo>
                          <a:lnTo>
                            <a:pt x="46" y="8"/>
                          </a:lnTo>
                          <a:lnTo>
                            <a:pt x="61" y="6"/>
                          </a:lnTo>
                          <a:lnTo>
                            <a:pt x="80" y="1"/>
                          </a:lnTo>
                          <a:lnTo>
                            <a:pt x="99" y="0"/>
                          </a:lnTo>
                          <a:lnTo>
                            <a:pt x="115" y="0"/>
                          </a:lnTo>
                          <a:lnTo>
                            <a:pt x="135" y="0"/>
                          </a:lnTo>
                          <a:lnTo>
                            <a:pt x="154" y="1"/>
                          </a:lnTo>
                          <a:lnTo>
                            <a:pt x="170" y="4"/>
                          </a:lnTo>
                          <a:lnTo>
                            <a:pt x="186" y="7"/>
                          </a:lnTo>
                          <a:lnTo>
                            <a:pt x="200" y="11"/>
                          </a:lnTo>
                          <a:lnTo>
                            <a:pt x="219" y="17"/>
                          </a:lnTo>
                          <a:lnTo>
                            <a:pt x="231" y="21"/>
                          </a:lnTo>
                          <a:lnTo>
                            <a:pt x="240" y="24"/>
                          </a:lnTo>
                          <a:lnTo>
                            <a:pt x="240" y="47"/>
                          </a:lnTo>
                          <a:lnTo>
                            <a:pt x="232" y="44"/>
                          </a:lnTo>
                          <a:lnTo>
                            <a:pt x="220" y="40"/>
                          </a:lnTo>
                          <a:lnTo>
                            <a:pt x="207" y="36"/>
                          </a:lnTo>
                          <a:lnTo>
                            <a:pt x="192" y="33"/>
                          </a:lnTo>
                          <a:lnTo>
                            <a:pt x="175" y="29"/>
                          </a:lnTo>
                          <a:lnTo>
                            <a:pt x="156" y="25"/>
                          </a:lnTo>
                          <a:lnTo>
                            <a:pt x="138" y="24"/>
                          </a:lnTo>
                          <a:lnTo>
                            <a:pt x="122" y="24"/>
                          </a:lnTo>
                          <a:lnTo>
                            <a:pt x="109" y="24"/>
                          </a:lnTo>
                          <a:lnTo>
                            <a:pt x="94" y="24"/>
                          </a:lnTo>
                          <a:lnTo>
                            <a:pt x="80" y="25"/>
                          </a:lnTo>
                          <a:lnTo>
                            <a:pt x="64" y="29"/>
                          </a:lnTo>
                          <a:lnTo>
                            <a:pt x="46" y="33"/>
                          </a:lnTo>
                          <a:lnTo>
                            <a:pt x="30" y="36"/>
                          </a:lnTo>
                          <a:lnTo>
                            <a:pt x="16" y="40"/>
                          </a:lnTo>
                          <a:lnTo>
                            <a:pt x="0" y="47"/>
                          </a:lnTo>
                          <a:lnTo>
                            <a:pt x="0" y="24"/>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96" name="Freeform 27"/>
                    <p:cNvSpPr>
                      <a:spLocks/>
                    </p:cNvSpPr>
                    <p:nvPr/>
                  </p:nvSpPr>
                  <p:spPr bwMode="auto">
                    <a:xfrm>
                      <a:off x="479" y="2895"/>
                      <a:ext cx="241" cy="48"/>
                    </a:xfrm>
                    <a:custGeom>
                      <a:avLst/>
                      <a:gdLst>
                        <a:gd name="T0" fmla="*/ 0 w 241"/>
                        <a:gd name="T1" fmla="*/ 24 h 48"/>
                        <a:gd name="T2" fmla="*/ 7 w 241"/>
                        <a:gd name="T3" fmla="*/ 21 h 48"/>
                        <a:gd name="T4" fmla="*/ 16 w 241"/>
                        <a:gd name="T5" fmla="*/ 15 h 48"/>
                        <a:gd name="T6" fmla="*/ 28 w 241"/>
                        <a:gd name="T7" fmla="*/ 12 h 48"/>
                        <a:gd name="T8" fmla="*/ 46 w 241"/>
                        <a:gd name="T9" fmla="*/ 8 h 48"/>
                        <a:gd name="T10" fmla="*/ 61 w 241"/>
                        <a:gd name="T11" fmla="*/ 6 h 48"/>
                        <a:gd name="T12" fmla="*/ 80 w 241"/>
                        <a:gd name="T13" fmla="*/ 1 h 48"/>
                        <a:gd name="T14" fmla="*/ 99 w 241"/>
                        <a:gd name="T15" fmla="*/ 0 h 48"/>
                        <a:gd name="T16" fmla="*/ 115 w 241"/>
                        <a:gd name="T17" fmla="*/ 0 h 48"/>
                        <a:gd name="T18" fmla="*/ 135 w 241"/>
                        <a:gd name="T19" fmla="*/ 0 h 48"/>
                        <a:gd name="T20" fmla="*/ 154 w 241"/>
                        <a:gd name="T21" fmla="*/ 1 h 48"/>
                        <a:gd name="T22" fmla="*/ 170 w 241"/>
                        <a:gd name="T23" fmla="*/ 4 h 48"/>
                        <a:gd name="T24" fmla="*/ 186 w 241"/>
                        <a:gd name="T25" fmla="*/ 7 h 48"/>
                        <a:gd name="T26" fmla="*/ 200 w 241"/>
                        <a:gd name="T27" fmla="*/ 11 h 48"/>
                        <a:gd name="T28" fmla="*/ 219 w 241"/>
                        <a:gd name="T29" fmla="*/ 17 h 48"/>
                        <a:gd name="T30" fmla="*/ 231 w 241"/>
                        <a:gd name="T31" fmla="*/ 21 h 48"/>
                        <a:gd name="T32" fmla="*/ 240 w 241"/>
                        <a:gd name="T33" fmla="*/ 24 h 48"/>
                        <a:gd name="T34" fmla="*/ 240 w 241"/>
                        <a:gd name="T35" fmla="*/ 46 h 48"/>
                        <a:gd name="T36" fmla="*/ 232 w 241"/>
                        <a:gd name="T37" fmla="*/ 44 h 48"/>
                        <a:gd name="T38" fmla="*/ 220 w 241"/>
                        <a:gd name="T39" fmla="*/ 40 h 48"/>
                        <a:gd name="T40" fmla="*/ 207 w 241"/>
                        <a:gd name="T41" fmla="*/ 36 h 48"/>
                        <a:gd name="T42" fmla="*/ 192 w 241"/>
                        <a:gd name="T43" fmla="*/ 33 h 48"/>
                        <a:gd name="T44" fmla="*/ 175 w 241"/>
                        <a:gd name="T45" fmla="*/ 29 h 48"/>
                        <a:gd name="T46" fmla="*/ 156 w 241"/>
                        <a:gd name="T47" fmla="*/ 25 h 48"/>
                        <a:gd name="T48" fmla="*/ 138 w 241"/>
                        <a:gd name="T49" fmla="*/ 24 h 48"/>
                        <a:gd name="T50" fmla="*/ 122 w 241"/>
                        <a:gd name="T51" fmla="*/ 24 h 48"/>
                        <a:gd name="T52" fmla="*/ 109 w 241"/>
                        <a:gd name="T53" fmla="*/ 24 h 48"/>
                        <a:gd name="T54" fmla="*/ 94 w 241"/>
                        <a:gd name="T55" fmla="*/ 24 h 48"/>
                        <a:gd name="T56" fmla="*/ 80 w 241"/>
                        <a:gd name="T57" fmla="*/ 25 h 48"/>
                        <a:gd name="T58" fmla="*/ 64 w 241"/>
                        <a:gd name="T59" fmla="*/ 28 h 48"/>
                        <a:gd name="T60" fmla="*/ 46 w 241"/>
                        <a:gd name="T61" fmla="*/ 32 h 48"/>
                        <a:gd name="T62" fmla="*/ 30 w 241"/>
                        <a:gd name="T63" fmla="*/ 35 h 48"/>
                        <a:gd name="T64" fmla="*/ 16 w 241"/>
                        <a:gd name="T65" fmla="*/ 40 h 48"/>
                        <a:gd name="T66" fmla="*/ 0 w 241"/>
                        <a:gd name="T67" fmla="*/ 47 h 48"/>
                        <a:gd name="T68" fmla="*/ 0 w 241"/>
                        <a:gd name="T69" fmla="*/ 24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1" h="48">
                          <a:moveTo>
                            <a:pt x="0" y="24"/>
                          </a:moveTo>
                          <a:lnTo>
                            <a:pt x="7" y="21"/>
                          </a:lnTo>
                          <a:lnTo>
                            <a:pt x="16" y="15"/>
                          </a:lnTo>
                          <a:lnTo>
                            <a:pt x="28" y="12"/>
                          </a:lnTo>
                          <a:lnTo>
                            <a:pt x="46" y="8"/>
                          </a:lnTo>
                          <a:lnTo>
                            <a:pt x="61" y="6"/>
                          </a:lnTo>
                          <a:lnTo>
                            <a:pt x="80" y="1"/>
                          </a:lnTo>
                          <a:lnTo>
                            <a:pt x="99" y="0"/>
                          </a:lnTo>
                          <a:lnTo>
                            <a:pt x="115" y="0"/>
                          </a:lnTo>
                          <a:lnTo>
                            <a:pt x="135" y="0"/>
                          </a:lnTo>
                          <a:lnTo>
                            <a:pt x="154" y="1"/>
                          </a:lnTo>
                          <a:lnTo>
                            <a:pt x="170" y="4"/>
                          </a:lnTo>
                          <a:lnTo>
                            <a:pt x="186" y="7"/>
                          </a:lnTo>
                          <a:lnTo>
                            <a:pt x="200" y="11"/>
                          </a:lnTo>
                          <a:lnTo>
                            <a:pt x="219" y="17"/>
                          </a:lnTo>
                          <a:lnTo>
                            <a:pt x="231" y="21"/>
                          </a:lnTo>
                          <a:lnTo>
                            <a:pt x="240" y="24"/>
                          </a:lnTo>
                          <a:lnTo>
                            <a:pt x="240" y="46"/>
                          </a:lnTo>
                          <a:lnTo>
                            <a:pt x="232" y="44"/>
                          </a:lnTo>
                          <a:lnTo>
                            <a:pt x="220" y="40"/>
                          </a:lnTo>
                          <a:lnTo>
                            <a:pt x="207" y="36"/>
                          </a:lnTo>
                          <a:lnTo>
                            <a:pt x="192" y="33"/>
                          </a:lnTo>
                          <a:lnTo>
                            <a:pt x="175" y="29"/>
                          </a:lnTo>
                          <a:lnTo>
                            <a:pt x="156" y="25"/>
                          </a:lnTo>
                          <a:lnTo>
                            <a:pt x="138" y="24"/>
                          </a:lnTo>
                          <a:lnTo>
                            <a:pt x="122" y="24"/>
                          </a:lnTo>
                          <a:lnTo>
                            <a:pt x="109" y="24"/>
                          </a:lnTo>
                          <a:lnTo>
                            <a:pt x="94" y="24"/>
                          </a:lnTo>
                          <a:lnTo>
                            <a:pt x="80" y="25"/>
                          </a:lnTo>
                          <a:lnTo>
                            <a:pt x="64" y="28"/>
                          </a:lnTo>
                          <a:lnTo>
                            <a:pt x="46" y="32"/>
                          </a:lnTo>
                          <a:lnTo>
                            <a:pt x="30" y="35"/>
                          </a:lnTo>
                          <a:lnTo>
                            <a:pt x="16" y="40"/>
                          </a:lnTo>
                          <a:lnTo>
                            <a:pt x="0" y="47"/>
                          </a:lnTo>
                          <a:lnTo>
                            <a:pt x="0" y="24"/>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97" name="Freeform 28"/>
                    <p:cNvSpPr>
                      <a:spLocks/>
                    </p:cNvSpPr>
                    <p:nvPr/>
                  </p:nvSpPr>
                  <p:spPr bwMode="auto">
                    <a:xfrm>
                      <a:off x="479" y="2359"/>
                      <a:ext cx="241" cy="46"/>
                    </a:xfrm>
                    <a:custGeom>
                      <a:avLst/>
                      <a:gdLst>
                        <a:gd name="T0" fmla="*/ 0 w 241"/>
                        <a:gd name="T1" fmla="*/ 22 h 46"/>
                        <a:gd name="T2" fmla="*/ 7 w 241"/>
                        <a:gd name="T3" fmla="*/ 19 h 46"/>
                        <a:gd name="T4" fmla="*/ 16 w 241"/>
                        <a:gd name="T5" fmla="*/ 15 h 46"/>
                        <a:gd name="T6" fmla="*/ 28 w 241"/>
                        <a:gd name="T7" fmla="*/ 11 h 46"/>
                        <a:gd name="T8" fmla="*/ 46 w 241"/>
                        <a:gd name="T9" fmla="*/ 8 h 46"/>
                        <a:gd name="T10" fmla="*/ 61 w 241"/>
                        <a:gd name="T11" fmla="*/ 4 h 46"/>
                        <a:gd name="T12" fmla="*/ 80 w 241"/>
                        <a:gd name="T13" fmla="*/ 0 h 46"/>
                        <a:gd name="T14" fmla="*/ 99 w 241"/>
                        <a:gd name="T15" fmla="*/ 0 h 46"/>
                        <a:gd name="T16" fmla="*/ 115 w 241"/>
                        <a:gd name="T17" fmla="*/ 0 h 46"/>
                        <a:gd name="T18" fmla="*/ 135 w 241"/>
                        <a:gd name="T19" fmla="*/ 0 h 46"/>
                        <a:gd name="T20" fmla="*/ 154 w 241"/>
                        <a:gd name="T21" fmla="*/ 1 h 46"/>
                        <a:gd name="T22" fmla="*/ 170 w 241"/>
                        <a:gd name="T23" fmla="*/ 4 h 46"/>
                        <a:gd name="T24" fmla="*/ 186 w 241"/>
                        <a:gd name="T25" fmla="*/ 7 h 46"/>
                        <a:gd name="T26" fmla="*/ 200 w 241"/>
                        <a:gd name="T27" fmla="*/ 10 h 46"/>
                        <a:gd name="T28" fmla="*/ 219 w 241"/>
                        <a:gd name="T29" fmla="*/ 15 h 46"/>
                        <a:gd name="T30" fmla="*/ 231 w 241"/>
                        <a:gd name="T31" fmla="*/ 19 h 46"/>
                        <a:gd name="T32" fmla="*/ 240 w 241"/>
                        <a:gd name="T33" fmla="*/ 23 h 46"/>
                        <a:gd name="T34" fmla="*/ 240 w 241"/>
                        <a:gd name="T35" fmla="*/ 45 h 46"/>
                        <a:gd name="T36" fmla="*/ 232 w 241"/>
                        <a:gd name="T37" fmla="*/ 42 h 46"/>
                        <a:gd name="T38" fmla="*/ 220 w 241"/>
                        <a:gd name="T39" fmla="*/ 38 h 46"/>
                        <a:gd name="T40" fmla="*/ 207 w 241"/>
                        <a:gd name="T41" fmla="*/ 34 h 46"/>
                        <a:gd name="T42" fmla="*/ 192 w 241"/>
                        <a:gd name="T43" fmla="*/ 31 h 46"/>
                        <a:gd name="T44" fmla="*/ 175 w 241"/>
                        <a:gd name="T45" fmla="*/ 27 h 46"/>
                        <a:gd name="T46" fmla="*/ 156 w 241"/>
                        <a:gd name="T47" fmla="*/ 25 h 46"/>
                        <a:gd name="T48" fmla="*/ 138 w 241"/>
                        <a:gd name="T49" fmla="*/ 22 h 46"/>
                        <a:gd name="T50" fmla="*/ 122 w 241"/>
                        <a:gd name="T51" fmla="*/ 22 h 46"/>
                        <a:gd name="T52" fmla="*/ 109 w 241"/>
                        <a:gd name="T53" fmla="*/ 22 h 46"/>
                        <a:gd name="T54" fmla="*/ 94 w 241"/>
                        <a:gd name="T55" fmla="*/ 22 h 46"/>
                        <a:gd name="T56" fmla="*/ 80 w 241"/>
                        <a:gd name="T57" fmla="*/ 23 h 46"/>
                        <a:gd name="T58" fmla="*/ 64 w 241"/>
                        <a:gd name="T59" fmla="*/ 27 h 46"/>
                        <a:gd name="T60" fmla="*/ 46 w 241"/>
                        <a:gd name="T61" fmla="*/ 31 h 46"/>
                        <a:gd name="T62" fmla="*/ 30 w 241"/>
                        <a:gd name="T63" fmla="*/ 34 h 46"/>
                        <a:gd name="T64" fmla="*/ 16 w 241"/>
                        <a:gd name="T65" fmla="*/ 38 h 46"/>
                        <a:gd name="T66" fmla="*/ 0 w 241"/>
                        <a:gd name="T67" fmla="*/ 45 h 46"/>
                        <a:gd name="T68" fmla="*/ 0 w 241"/>
                        <a:gd name="T69" fmla="*/ 22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1" h="46">
                          <a:moveTo>
                            <a:pt x="0" y="22"/>
                          </a:moveTo>
                          <a:lnTo>
                            <a:pt x="7" y="19"/>
                          </a:lnTo>
                          <a:lnTo>
                            <a:pt x="16" y="15"/>
                          </a:lnTo>
                          <a:lnTo>
                            <a:pt x="28" y="11"/>
                          </a:lnTo>
                          <a:lnTo>
                            <a:pt x="46" y="8"/>
                          </a:lnTo>
                          <a:lnTo>
                            <a:pt x="61" y="4"/>
                          </a:lnTo>
                          <a:lnTo>
                            <a:pt x="80" y="0"/>
                          </a:lnTo>
                          <a:lnTo>
                            <a:pt x="99" y="0"/>
                          </a:lnTo>
                          <a:lnTo>
                            <a:pt x="115" y="0"/>
                          </a:lnTo>
                          <a:lnTo>
                            <a:pt x="135" y="0"/>
                          </a:lnTo>
                          <a:lnTo>
                            <a:pt x="154" y="1"/>
                          </a:lnTo>
                          <a:lnTo>
                            <a:pt x="170" y="4"/>
                          </a:lnTo>
                          <a:lnTo>
                            <a:pt x="186" y="7"/>
                          </a:lnTo>
                          <a:lnTo>
                            <a:pt x="200" y="10"/>
                          </a:lnTo>
                          <a:lnTo>
                            <a:pt x="219" y="15"/>
                          </a:lnTo>
                          <a:lnTo>
                            <a:pt x="231" y="19"/>
                          </a:lnTo>
                          <a:lnTo>
                            <a:pt x="240" y="23"/>
                          </a:lnTo>
                          <a:lnTo>
                            <a:pt x="240" y="45"/>
                          </a:lnTo>
                          <a:lnTo>
                            <a:pt x="232" y="42"/>
                          </a:lnTo>
                          <a:lnTo>
                            <a:pt x="220" y="38"/>
                          </a:lnTo>
                          <a:lnTo>
                            <a:pt x="207" y="34"/>
                          </a:lnTo>
                          <a:lnTo>
                            <a:pt x="192" y="31"/>
                          </a:lnTo>
                          <a:lnTo>
                            <a:pt x="175" y="27"/>
                          </a:lnTo>
                          <a:lnTo>
                            <a:pt x="156" y="25"/>
                          </a:lnTo>
                          <a:lnTo>
                            <a:pt x="138" y="22"/>
                          </a:lnTo>
                          <a:lnTo>
                            <a:pt x="122" y="22"/>
                          </a:lnTo>
                          <a:lnTo>
                            <a:pt x="109" y="22"/>
                          </a:lnTo>
                          <a:lnTo>
                            <a:pt x="94" y="22"/>
                          </a:lnTo>
                          <a:lnTo>
                            <a:pt x="80" y="23"/>
                          </a:lnTo>
                          <a:lnTo>
                            <a:pt x="64" y="27"/>
                          </a:lnTo>
                          <a:lnTo>
                            <a:pt x="46" y="31"/>
                          </a:lnTo>
                          <a:lnTo>
                            <a:pt x="30" y="34"/>
                          </a:lnTo>
                          <a:lnTo>
                            <a:pt x="16" y="38"/>
                          </a:lnTo>
                          <a:lnTo>
                            <a:pt x="0" y="45"/>
                          </a:lnTo>
                          <a:lnTo>
                            <a:pt x="0" y="22"/>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6685" name="Group 29"/>
                <p:cNvGrpSpPr>
                  <a:grpSpLocks/>
                </p:cNvGrpSpPr>
                <p:nvPr/>
              </p:nvGrpSpPr>
              <p:grpSpPr bwMode="auto">
                <a:xfrm>
                  <a:off x="718" y="2084"/>
                  <a:ext cx="359" cy="1037"/>
                  <a:chOff x="718" y="2084"/>
                  <a:chExt cx="359" cy="1037"/>
                </a:xfrm>
              </p:grpSpPr>
              <p:grpSp>
                <p:nvGrpSpPr>
                  <p:cNvPr id="26686" name="Group 30"/>
                  <p:cNvGrpSpPr>
                    <a:grpSpLocks/>
                  </p:cNvGrpSpPr>
                  <p:nvPr/>
                </p:nvGrpSpPr>
                <p:grpSpPr bwMode="auto">
                  <a:xfrm>
                    <a:off x="718" y="2084"/>
                    <a:ext cx="359" cy="1037"/>
                    <a:chOff x="718" y="2084"/>
                    <a:chExt cx="359" cy="1037"/>
                  </a:xfrm>
                </p:grpSpPr>
                <p:sp>
                  <p:nvSpPr>
                    <p:cNvPr id="26691" name="Freeform 31"/>
                    <p:cNvSpPr>
                      <a:spLocks/>
                    </p:cNvSpPr>
                    <p:nvPr/>
                  </p:nvSpPr>
                  <p:spPr bwMode="auto">
                    <a:xfrm>
                      <a:off x="959" y="2109"/>
                      <a:ext cx="118" cy="1012"/>
                    </a:xfrm>
                    <a:custGeom>
                      <a:avLst/>
                      <a:gdLst>
                        <a:gd name="T0" fmla="*/ 0 w 118"/>
                        <a:gd name="T1" fmla="*/ 0 h 1012"/>
                        <a:gd name="T2" fmla="*/ 117 w 118"/>
                        <a:gd name="T3" fmla="*/ 159 h 1012"/>
                        <a:gd name="T4" fmla="*/ 117 w 118"/>
                        <a:gd name="T5" fmla="*/ 1011 h 1012"/>
                        <a:gd name="T6" fmla="*/ 0 w 118"/>
                        <a:gd name="T7" fmla="*/ 1010 h 1012"/>
                        <a:gd name="T8" fmla="*/ 0 w 118"/>
                        <a:gd name="T9" fmla="*/ 0 h 10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1012">
                          <a:moveTo>
                            <a:pt x="0" y="0"/>
                          </a:moveTo>
                          <a:lnTo>
                            <a:pt x="117" y="159"/>
                          </a:lnTo>
                          <a:lnTo>
                            <a:pt x="117" y="1011"/>
                          </a:lnTo>
                          <a:lnTo>
                            <a:pt x="0" y="1010"/>
                          </a:lnTo>
                          <a:lnTo>
                            <a:pt x="0" y="0"/>
                          </a:lnTo>
                        </a:path>
                      </a:pathLst>
                    </a:custGeom>
                    <a:solidFill>
                      <a:srgbClr val="8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92" name="Freeform 32"/>
                    <p:cNvSpPr>
                      <a:spLocks/>
                    </p:cNvSpPr>
                    <p:nvPr/>
                  </p:nvSpPr>
                  <p:spPr bwMode="auto">
                    <a:xfrm>
                      <a:off x="718" y="2084"/>
                      <a:ext cx="242" cy="1036"/>
                    </a:xfrm>
                    <a:custGeom>
                      <a:avLst/>
                      <a:gdLst>
                        <a:gd name="T0" fmla="*/ 0 w 242"/>
                        <a:gd name="T1" fmla="*/ 1035 h 1036"/>
                        <a:gd name="T2" fmla="*/ 0 w 242"/>
                        <a:gd name="T3" fmla="*/ 23 h 1036"/>
                        <a:gd name="T4" fmla="*/ 15 w 242"/>
                        <a:gd name="T5" fmla="*/ 17 h 1036"/>
                        <a:gd name="T6" fmla="*/ 33 w 242"/>
                        <a:gd name="T7" fmla="*/ 11 h 1036"/>
                        <a:gd name="T8" fmla="*/ 60 w 242"/>
                        <a:gd name="T9" fmla="*/ 6 h 1036"/>
                        <a:gd name="T10" fmla="*/ 81 w 242"/>
                        <a:gd name="T11" fmla="*/ 1 h 1036"/>
                        <a:gd name="T12" fmla="*/ 102 w 242"/>
                        <a:gd name="T13" fmla="*/ 0 h 1036"/>
                        <a:gd name="T14" fmla="*/ 118 w 242"/>
                        <a:gd name="T15" fmla="*/ 0 h 1036"/>
                        <a:gd name="T16" fmla="*/ 130 w 242"/>
                        <a:gd name="T17" fmla="*/ 0 h 1036"/>
                        <a:gd name="T18" fmla="*/ 144 w 242"/>
                        <a:gd name="T19" fmla="*/ 1 h 1036"/>
                        <a:gd name="T20" fmla="*/ 159 w 242"/>
                        <a:gd name="T21" fmla="*/ 3 h 1036"/>
                        <a:gd name="T22" fmla="*/ 169 w 242"/>
                        <a:gd name="T23" fmla="*/ 4 h 1036"/>
                        <a:gd name="T24" fmla="*/ 179 w 242"/>
                        <a:gd name="T25" fmla="*/ 7 h 1036"/>
                        <a:gd name="T26" fmla="*/ 196 w 242"/>
                        <a:gd name="T27" fmla="*/ 10 h 1036"/>
                        <a:gd name="T28" fmla="*/ 218 w 242"/>
                        <a:gd name="T29" fmla="*/ 17 h 1036"/>
                        <a:gd name="T30" fmla="*/ 230 w 242"/>
                        <a:gd name="T31" fmla="*/ 19 h 1036"/>
                        <a:gd name="T32" fmla="*/ 241 w 242"/>
                        <a:gd name="T33" fmla="*/ 23 h 1036"/>
                        <a:gd name="T34" fmla="*/ 241 w 242"/>
                        <a:gd name="T35" fmla="*/ 1035 h 1036"/>
                        <a:gd name="T36" fmla="*/ 0 w 242"/>
                        <a:gd name="T37" fmla="*/ 1035 h 10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42" h="1036">
                          <a:moveTo>
                            <a:pt x="0" y="1035"/>
                          </a:moveTo>
                          <a:lnTo>
                            <a:pt x="0" y="23"/>
                          </a:lnTo>
                          <a:lnTo>
                            <a:pt x="15" y="17"/>
                          </a:lnTo>
                          <a:lnTo>
                            <a:pt x="33" y="11"/>
                          </a:lnTo>
                          <a:lnTo>
                            <a:pt x="60" y="6"/>
                          </a:lnTo>
                          <a:lnTo>
                            <a:pt x="81" y="1"/>
                          </a:lnTo>
                          <a:lnTo>
                            <a:pt x="102" y="0"/>
                          </a:lnTo>
                          <a:lnTo>
                            <a:pt x="118" y="0"/>
                          </a:lnTo>
                          <a:lnTo>
                            <a:pt x="130" y="0"/>
                          </a:lnTo>
                          <a:lnTo>
                            <a:pt x="144" y="1"/>
                          </a:lnTo>
                          <a:lnTo>
                            <a:pt x="159" y="3"/>
                          </a:lnTo>
                          <a:lnTo>
                            <a:pt x="169" y="4"/>
                          </a:lnTo>
                          <a:lnTo>
                            <a:pt x="179" y="7"/>
                          </a:lnTo>
                          <a:lnTo>
                            <a:pt x="196" y="10"/>
                          </a:lnTo>
                          <a:lnTo>
                            <a:pt x="218" y="17"/>
                          </a:lnTo>
                          <a:lnTo>
                            <a:pt x="230" y="19"/>
                          </a:lnTo>
                          <a:lnTo>
                            <a:pt x="241" y="23"/>
                          </a:lnTo>
                          <a:lnTo>
                            <a:pt x="241" y="1035"/>
                          </a:lnTo>
                          <a:lnTo>
                            <a:pt x="0" y="1035"/>
                          </a:lnTo>
                        </a:path>
                      </a:pathLst>
                    </a:custGeom>
                    <a:solidFill>
                      <a:srgbClr val="FF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6687" name="Group 33"/>
                  <p:cNvGrpSpPr>
                    <a:grpSpLocks/>
                  </p:cNvGrpSpPr>
                  <p:nvPr/>
                </p:nvGrpSpPr>
                <p:grpSpPr bwMode="auto">
                  <a:xfrm>
                    <a:off x="718" y="2359"/>
                    <a:ext cx="242" cy="584"/>
                    <a:chOff x="718" y="2359"/>
                    <a:chExt cx="242" cy="584"/>
                  </a:xfrm>
                </p:grpSpPr>
                <p:sp>
                  <p:nvSpPr>
                    <p:cNvPr id="26688" name="Freeform 34"/>
                    <p:cNvSpPr>
                      <a:spLocks/>
                    </p:cNvSpPr>
                    <p:nvPr/>
                  </p:nvSpPr>
                  <p:spPr bwMode="auto">
                    <a:xfrm>
                      <a:off x="718" y="2835"/>
                      <a:ext cx="241" cy="48"/>
                    </a:xfrm>
                    <a:custGeom>
                      <a:avLst/>
                      <a:gdLst>
                        <a:gd name="T0" fmla="*/ 0 w 241"/>
                        <a:gd name="T1" fmla="*/ 24 h 48"/>
                        <a:gd name="T2" fmla="*/ 7 w 241"/>
                        <a:gd name="T3" fmla="*/ 21 h 48"/>
                        <a:gd name="T4" fmla="*/ 16 w 241"/>
                        <a:gd name="T5" fmla="*/ 15 h 48"/>
                        <a:gd name="T6" fmla="*/ 28 w 241"/>
                        <a:gd name="T7" fmla="*/ 12 h 48"/>
                        <a:gd name="T8" fmla="*/ 46 w 241"/>
                        <a:gd name="T9" fmla="*/ 8 h 48"/>
                        <a:gd name="T10" fmla="*/ 61 w 241"/>
                        <a:gd name="T11" fmla="*/ 6 h 48"/>
                        <a:gd name="T12" fmla="*/ 80 w 241"/>
                        <a:gd name="T13" fmla="*/ 1 h 48"/>
                        <a:gd name="T14" fmla="*/ 101 w 241"/>
                        <a:gd name="T15" fmla="*/ 0 h 48"/>
                        <a:gd name="T16" fmla="*/ 115 w 241"/>
                        <a:gd name="T17" fmla="*/ 0 h 48"/>
                        <a:gd name="T18" fmla="*/ 137 w 241"/>
                        <a:gd name="T19" fmla="*/ 0 h 48"/>
                        <a:gd name="T20" fmla="*/ 155 w 241"/>
                        <a:gd name="T21" fmla="*/ 1 h 48"/>
                        <a:gd name="T22" fmla="*/ 171 w 241"/>
                        <a:gd name="T23" fmla="*/ 4 h 48"/>
                        <a:gd name="T24" fmla="*/ 186 w 241"/>
                        <a:gd name="T25" fmla="*/ 7 h 48"/>
                        <a:gd name="T26" fmla="*/ 202 w 241"/>
                        <a:gd name="T27" fmla="*/ 11 h 48"/>
                        <a:gd name="T28" fmla="*/ 219 w 241"/>
                        <a:gd name="T29" fmla="*/ 17 h 48"/>
                        <a:gd name="T30" fmla="*/ 231 w 241"/>
                        <a:gd name="T31" fmla="*/ 21 h 48"/>
                        <a:gd name="T32" fmla="*/ 240 w 241"/>
                        <a:gd name="T33" fmla="*/ 24 h 48"/>
                        <a:gd name="T34" fmla="*/ 240 w 241"/>
                        <a:gd name="T35" fmla="*/ 47 h 48"/>
                        <a:gd name="T36" fmla="*/ 233 w 241"/>
                        <a:gd name="T37" fmla="*/ 44 h 48"/>
                        <a:gd name="T38" fmla="*/ 221 w 241"/>
                        <a:gd name="T39" fmla="*/ 40 h 48"/>
                        <a:gd name="T40" fmla="*/ 207 w 241"/>
                        <a:gd name="T41" fmla="*/ 36 h 48"/>
                        <a:gd name="T42" fmla="*/ 192 w 241"/>
                        <a:gd name="T43" fmla="*/ 33 h 48"/>
                        <a:gd name="T44" fmla="*/ 175 w 241"/>
                        <a:gd name="T45" fmla="*/ 29 h 48"/>
                        <a:gd name="T46" fmla="*/ 156 w 241"/>
                        <a:gd name="T47" fmla="*/ 25 h 48"/>
                        <a:gd name="T48" fmla="*/ 138 w 241"/>
                        <a:gd name="T49" fmla="*/ 24 h 48"/>
                        <a:gd name="T50" fmla="*/ 123 w 241"/>
                        <a:gd name="T51" fmla="*/ 24 h 48"/>
                        <a:gd name="T52" fmla="*/ 110 w 241"/>
                        <a:gd name="T53" fmla="*/ 24 h 48"/>
                        <a:gd name="T54" fmla="*/ 94 w 241"/>
                        <a:gd name="T55" fmla="*/ 24 h 48"/>
                        <a:gd name="T56" fmla="*/ 80 w 241"/>
                        <a:gd name="T57" fmla="*/ 25 h 48"/>
                        <a:gd name="T58" fmla="*/ 64 w 241"/>
                        <a:gd name="T59" fmla="*/ 29 h 48"/>
                        <a:gd name="T60" fmla="*/ 48 w 241"/>
                        <a:gd name="T61" fmla="*/ 33 h 48"/>
                        <a:gd name="T62" fmla="*/ 32 w 241"/>
                        <a:gd name="T63" fmla="*/ 36 h 48"/>
                        <a:gd name="T64" fmla="*/ 16 w 241"/>
                        <a:gd name="T65" fmla="*/ 40 h 48"/>
                        <a:gd name="T66" fmla="*/ 0 w 241"/>
                        <a:gd name="T67" fmla="*/ 47 h 48"/>
                        <a:gd name="T68" fmla="*/ 0 w 241"/>
                        <a:gd name="T69" fmla="*/ 24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1" h="48">
                          <a:moveTo>
                            <a:pt x="0" y="24"/>
                          </a:moveTo>
                          <a:lnTo>
                            <a:pt x="7" y="21"/>
                          </a:lnTo>
                          <a:lnTo>
                            <a:pt x="16" y="15"/>
                          </a:lnTo>
                          <a:lnTo>
                            <a:pt x="28" y="12"/>
                          </a:lnTo>
                          <a:lnTo>
                            <a:pt x="46" y="8"/>
                          </a:lnTo>
                          <a:lnTo>
                            <a:pt x="61" y="6"/>
                          </a:lnTo>
                          <a:lnTo>
                            <a:pt x="80" y="1"/>
                          </a:lnTo>
                          <a:lnTo>
                            <a:pt x="101" y="0"/>
                          </a:lnTo>
                          <a:lnTo>
                            <a:pt x="115" y="0"/>
                          </a:lnTo>
                          <a:lnTo>
                            <a:pt x="137" y="0"/>
                          </a:lnTo>
                          <a:lnTo>
                            <a:pt x="155" y="1"/>
                          </a:lnTo>
                          <a:lnTo>
                            <a:pt x="171" y="4"/>
                          </a:lnTo>
                          <a:lnTo>
                            <a:pt x="186" y="7"/>
                          </a:lnTo>
                          <a:lnTo>
                            <a:pt x="202" y="11"/>
                          </a:lnTo>
                          <a:lnTo>
                            <a:pt x="219" y="17"/>
                          </a:lnTo>
                          <a:lnTo>
                            <a:pt x="231" y="21"/>
                          </a:lnTo>
                          <a:lnTo>
                            <a:pt x="240" y="24"/>
                          </a:lnTo>
                          <a:lnTo>
                            <a:pt x="240" y="47"/>
                          </a:lnTo>
                          <a:lnTo>
                            <a:pt x="233" y="44"/>
                          </a:lnTo>
                          <a:lnTo>
                            <a:pt x="221" y="40"/>
                          </a:lnTo>
                          <a:lnTo>
                            <a:pt x="207" y="36"/>
                          </a:lnTo>
                          <a:lnTo>
                            <a:pt x="192" y="33"/>
                          </a:lnTo>
                          <a:lnTo>
                            <a:pt x="175" y="29"/>
                          </a:lnTo>
                          <a:lnTo>
                            <a:pt x="156" y="25"/>
                          </a:lnTo>
                          <a:lnTo>
                            <a:pt x="138" y="24"/>
                          </a:lnTo>
                          <a:lnTo>
                            <a:pt x="123" y="24"/>
                          </a:lnTo>
                          <a:lnTo>
                            <a:pt x="110" y="24"/>
                          </a:lnTo>
                          <a:lnTo>
                            <a:pt x="94" y="24"/>
                          </a:lnTo>
                          <a:lnTo>
                            <a:pt x="80" y="25"/>
                          </a:lnTo>
                          <a:lnTo>
                            <a:pt x="64" y="29"/>
                          </a:lnTo>
                          <a:lnTo>
                            <a:pt x="48" y="33"/>
                          </a:lnTo>
                          <a:lnTo>
                            <a:pt x="32" y="36"/>
                          </a:lnTo>
                          <a:lnTo>
                            <a:pt x="16" y="40"/>
                          </a:lnTo>
                          <a:lnTo>
                            <a:pt x="0" y="47"/>
                          </a:lnTo>
                          <a:lnTo>
                            <a:pt x="0" y="24"/>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89" name="Freeform 35"/>
                    <p:cNvSpPr>
                      <a:spLocks/>
                    </p:cNvSpPr>
                    <p:nvPr/>
                  </p:nvSpPr>
                  <p:spPr bwMode="auto">
                    <a:xfrm>
                      <a:off x="719" y="2895"/>
                      <a:ext cx="241" cy="48"/>
                    </a:xfrm>
                    <a:custGeom>
                      <a:avLst/>
                      <a:gdLst>
                        <a:gd name="T0" fmla="*/ 0 w 241"/>
                        <a:gd name="T1" fmla="*/ 24 h 48"/>
                        <a:gd name="T2" fmla="*/ 7 w 241"/>
                        <a:gd name="T3" fmla="*/ 21 h 48"/>
                        <a:gd name="T4" fmla="*/ 16 w 241"/>
                        <a:gd name="T5" fmla="*/ 15 h 48"/>
                        <a:gd name="T6" fmla="*/ 28 w 241"/>
                        <a:gd name="T7" fmla="*/ 12 h 48"/>
                        <a:gd name="T8" fmla="*/ 46 w 241"/>
                        <a:gd name="T9" fmla="*/ 8 h 48"/>
                        <a:gd name="T10" fmla="*/ 61 w 241"/>
                        <a:gd name="T11" fmla="*/ 6 h 48"/>
                        <a:gd name="T12" fmla="*/ 80 w 241"/>
                        <a:gd name="T13" fmla="*/ 1 h 48"/>
                        <a:gd name="T14" fmla="*/ 101 w 241"/>
                        <a:gd name="T15" fmla="*/ 0 h 48"/>
                        <a:gd name="T16" fmla="*/ 115 w 241"/>
                        <a:gd name="T17" fmla="*/ 0 h 48"/>
                        <a:gd name="T18" fmla="*/ 135 w 241"/>
                        <a:gd name="T19" fmla="*/ 0 h 48"/>
                        <a:gd name="T20" fmla="*/ 155 w 241"/>
                        <a:gd name="T21" fmla="*/ 1 h 48"/>
                        <a:gd name="T22" fmla="*/ 170 w 241"/>
                        <a:gd name="T23" fmla="*/ 4 h 48"/>
                        <a:gd name="T24" fmla="*/ 186 w 241"/>
                        <a:gd name="T25" fmla="*/ 7 h 48"/>
                        <a:gd name="T26" fmla="*/ 202 w 241"/>
                        <a:gd name="T27" fmla="*/ 11 h 48"/>
                        <a:gd name="T28" fmla="*/ 219 w 241"/>
                        <a:gd name="T29" fmla="*/ 17 h 48"/>
                        <a:gd name="T30" fmla="*/ 231 w 241"/>
                        <a:gd name="T31" fmla="*/ 21 h 48"/>
                        <a:gd name="T32" fmla="*/ 240 w 241"/>
                        <a:gd name="T33" fmla="*/ 24 h 48"/>
                        <a:gd name="T34" fmla="*/ 240 w 241"/>
                        <a:gd name="T35" fmla="*/ 46 h 48"/>
                        <a:gd name="T36" fmla="*/ 233 w 241"/>
                        <a:gd name="T37" fmla="*/ 44 h 48"/>
                        <a:gd name="T38" fmla="*/ 221 w 241"/>
                        <a:gd name="T39" fmla="*/ 40 h 48"/>
                        <a:gd name="T40" fmla="*/ 207 w 241"/>
                        <a:gd name="T41" fmla="*/ 36 h 48"/>
                        <a:gd name="T42" fmla="*/ 192 w 241"/>
                        <a:gd name="T43" fmla="*/ 33 h 48"/>
                        <a:gd name="T44" fmla="*/ 175 w 241"/>
                        <a:gd name="T45" fmla="*/ 29 h 48"/>
                        <a:gd name="T46" fmla="*/ 156 w 241"/>
                        <a:gd name="T47" fmla="*/ 25 h 48"/>
                        <a:gd name="T48" fmla="*/ 138 w 241"/>
                        <a:gd name="T49" fmla="*/ 24 h 48"/>
                        <a:gd name="T50" fmla="*/ 123 w 241"/>
                        <a:gd name="T51" fmla="*/ 24 h 48"/>
                        <a:gd name="T52" fmla="*/ 110 w 241"/>
                        <a:gd name="T53" fmla="*/ 24 h 48"/>
                        <a:gd name="T54" fmla="*/ 94 w 241"/>
                        <a:gd name="T55" fmla="*/ 24 h 48"/>
                        <a:gd name="T56" fmla="*/ 80 w 241"/>
                        <a:gd name="T57" fmla="*/ 25 h 48"/>
                        <a:gd name="T58" fmla="*/ 64 w 241"/>
                        <a:gd name="T59" fmla="*/ 28 h 48"/>
                        <a:gd name="T60" fmla="*/ 46 w 241"/>
                        <a:gd name="T61" fmla="*/ 32 h 48"/>
                        <a:gd name="T62" fmla="*/ 32 w 241"/>
                        <a:gd name="T63" fmla="*/ 35 h 48"/>
                        <a:gd name="T64" fmla="*/ 16 w 241"/>
                        <a:gd name="T65" fmla="*/ 40 h 48"/>
                        <a:gd name="T66" fmla="*/ 0 w 241"/>
                        <a:gd name="T67" fmla="*/ 47 h 48"/>
                        <a:gd name="T68" fmla="*/ 0 w 241"/>
                        <a:gd name="T69" fmla="*/ 24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1" h="48">
                          <a:moveTo>
                            <a:pt x="0" y="24"/>
                          </a:moveTo>
                          <a:lnTo>
                            <a:pt x="7" y="21"/>
                          </a:lnTo>
                          <a:lnTo>
                            <a:pt x="16" y="15"/>
                          </a:lnTo>
                          <a:lnTo>
                            <a:pt x="28" y="12"/>
                          </a:lnTo>
                          <a:lnTo>
                            <a:pt x="46" y="8"/>
                          </a:lnTo>
                          <a:lnTo>
                            <a:pt x="61" y="6"/>
                          </a:lnTo>
                          <a:lnTo>
                            <a:pt x="80" y="1"/>
                          </a:lnTo>
                          <a:lnTo>
                            <a:pt x="101" y="0"/>
                          </a:lnTo>
                          <a:lnTo>
                            <a:pt x="115" y="0"/>
                          </a:lnTo>
                          <a:lnTo>
                            <a:pt x="135" y="0"/>
                          </a:lnTo>
                          <a:lnTo>
                            <a:pt x="155" y="1"/>
                          </a:lnTo>
                          <a:lnTo>
                            <a:pt x="170" y="4"/>
                          </a:lnTo>
                          <a:lnTo>
                            <a:pt x="186" y="7"/>
                          </a:lnTo>
                          <a:lnTo>
                            <a:pt x="202" y="11"/>
                          </a:lnTo>
                          <a:lnTo>
                            <a:pt x="219" y="17"/>
                          </a:lnTo>
                          <a:lnTo>
                            <a:pt x="231" y="21"/>
                          </a:lnTo>
                          <a:lnTo>
                            <a:pt x="240" y="24"/>
                          </a:lnTo>
                          <a:lnTo>
                            <a:pt x="240" y="46"/>
                          </a:lnTo>
                          <a:lnTo>
                            <a:pt x="233" y="44"/>
                          </a:lnTo>
                          <a:lnTo>
                            <a:pt x="221" y="40"/>
                          </a:lnTo>
                          <a:lnTo>
                            <a:pt x="207" y="36"/>
                          </a:lnTo>
                          <a:lnTo>
                            <a:pt x="192" y="33"/>
                          </a:lnTo>
                          <a:lnTo>
                            <a:pt x="175" y="29"/>
                          </a:lnTo>
                          <a:lnTo>
                            <a:pt x="156" y="25"/>
                          </a:lnTo>
                          <a:lnTo>
                            <a:pt x="138" y="24"/>
                          </a:lnTo>
                          <a:lnTo>
                            <a:pt x="123" y="24"/>
                          </a:lnTo>
                          <a:lnTo>
                            <a:pt x="110" y="24"/>
                          </a:lnTo>
                          <a:lnTo>
                            <a:pt x="94" y="24"/>
                          </a:lnTo>
                          <a:lnTo>
                            <a:pt x="80" y="25"/>
                          </a:lnTo>
                          <a:lnTo>
                            <a:pt x="64" y="28"/>
                          </a:lnTo>
                          <a:lnTo>
                            <a:pt x="46" y="32"/>
                          </a:lnTo>
                          <a:lnTo>
                            <a:pt x="32" y="35"/>
                          </a:lnTo>
                          <a:lnTo>
                            <a:pt x="16" y="40"/>
                          </a:lnTo>
                          <a:lnTo>
                            <a:pt x="0" y="47"/>
                          </a:lnTo>
                          <a:lnTo>
                            <a:pt x="0" y="24"/>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90" name="Freeform 36"/>
                    <p:cNvSpPr>
                      <a:spLocks/>
                    </p:cNvSpPr>
                    <p:nvPr/>
                  </p:nvSpPr>
                  <p:spPr bwMode="auto">
                    <a:xfrm>
                      <a:off x="719" y="2359"/>
                      <a:ext cx="241" cy="46"/>
                    </a:xfrm>
                    <a:custGeom>
                      <a:avLst/>
                      <a:gdLst>
                        <a:gd name="T0" fmla="*/ 0 w 241"/>
                        <a:gd name="T1" fmla="*/ 22 h 46"/>
                        <a:gd name="T2" fmla="*/ 7 w 241"/>
                        <a:gd name="T3" fmla="*/ 19 h 46"/>
                        <a:gd name="T4" fmla="*/ 16 w 241"/>
                        <a:gd name="T5" fmla="*/ 15 h 46"/>
                        <a:gd name="T6" fmla="*/ 28 w 241"/>
                        <a:gd name="T7" fmla="*/ 11 h 46"/>
                        <a:gd name="T8" fmla="*/ 46 w 241"/>
                        <a:gd name="T9" fmla="*/ 8 h 46"/>
                        <a:gd name="T10" fmla="*/ 61 w 241"/>
                        <a:gd name="T11" fmla="*/ 4 h 46"/>
                        <a:gd name="T12" fmla="*/ 80 w 241"/>
                        <a:gd name="T13" fmla="*/ 0 h 46"/>
                        <a:gd name="T14" fmla="*/ 101 w 241"/>
                        <a:gd name="T15" fmla="*/ 0 h 46"/>
                        <a:gd name="T16" fmla="*/ 115 w 241"/>
                        <a:gd name="T17" fmla="*/ 0 h 46"/>
                        <a:gd name="T18" fmla="*/ 135 w 241"/>
                        <a:gd name="T19" fmla="*/ 0 h 46"/>
                        <a:gd name="T20" fmla="*/ 155 w 241"/>
                        <a:gd name="T21" fmla="*/ 1 h 46"/>
                        <a:gd name="T22" fmla="*/ 170 w 241"/>
                        <a:gd name="T23" fmla="*/ 4 h 46"/>
                        <a:gd name="T24" fmla="*/ 186 w 241"/>
                        <a:gd name="T25" fmla="*/ 7 h 46"/>
                        <a:gd name="T26" fmla="*/ 202 w 241"/>
                        <a:gd name="T27" fmla="*/ 10 h 46"/>
                        <a:gd name="T28" fmla="*/ 219 w 241"/>
                        <a:gd name="T29" fmla="*/ 15 h 46"/>
                        <a:gd name="T30" fmla="*/ 231 w 241"/>
                        <a:gd name="T31" fmla="*/ 19 h 46"/>
                        <a:gd name="T32" fmla="*/ 240 w 241"/>
                        <a:gd name="T33" fmla="*/ 23 h 46"/>
                        <a:gd name="T34" fmla="*/ 240 w 241"/>
                        <a:gd name="T35" fmla="*/ 45 h 46"/>
                        <a:gd name="T36" fmla="*/ 233 w 241"/>
                        <a:gd name="T37" fmla="*/ 42 h 46"/>
                        <a:gd name="T38" fmla="*/ 221 w 241"/>
                        <a:gd name="T39" fmla="*/ 38 h 46"/>
                        <a:gd name="T40" fmla="*/ 207 w 241"/>
                        <a:gd name="T41" fmla="*/ 34 h 46"/>
                        <a:gd name="T42" fmla="*/ 192 w 241"/>
                        <a:gd name="T43" fmla="*/ 31 h 46"/>
                        <a:gd name="T44" fmla="*/ 175 w 241"/>
                        <a:gd name="T45" fmla="*/ 27 h 46"/>
                        <a:gd name="T46" fmla="*/ 156 w 241"/>
                        <a:gd name="T47" fmla="*/ 25 h 46"/>
                        <a:gd name="T48" fmla="*/ 138 w 241"/>
                        <a:gd name="T49" fmla="*/ 22 h 46"/>
                        <a:gd name="T50" fmla="*/ 123 w 241"/>
                        <a:gd name="T51" fmla="*/ 22 h 46"/>
                        <a:gd name="T52" fmla="*/ 110 w 241"/>
                        <a:gd name="T53" fmla="*/ 22 h 46"/>
                        <a:gd name="T54" fmla="*/ 94 w 241"/>
                        <a:gd name="T55" fmla="*/ 22 h 46"/>
                        <a:gd name="T56" fmla="*/ 80 w 241"/>
                        <a:gd name="T57" fmla="*/ 23 h 46"/>
                        <a:gd name="T58" fmla="*/ 64 w 241"/>
                        <a:gd name="T59" fmla="*/ 27 h 46"/>
                        <a:gd name="T60" fmla="*/ 46 w 241"/>
                        <a:gd name="T61" fmla="*/ 31 h 46"/>
                        <a:gd name="T62" fmla="*/ 32 w 241"/>
                        <a:gd name="T63" fmla="*/ 34 h 46"/>
                        <a:gd name="T64" fmla="*/ 16 w 241"/>
                        <a:gd name="T65" fmla="*/ 38 h 46"/>
                        <a:gd name="T66" fmla="*/ 0 w 241"/>
                        <a:gd name="T67" fmla="*/ 45 h 46"/>
                        <a:gd name="T68" fmla="*/ 0 w 241"/>
                        <a:gd name="T69" fmla="*/ 22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41" h="46">
                          <a:moveTo>
                            <a:pt x="0" y="22"/>
                          </a:moveTo>
                          <a:lnTo>
                            <a:pt x="7" y="19"/>
                          </a:lnTo>
                          <a:lnTo>
                            <a:pt x="16" y="15"/>
                          </a:lnTo>
                          <a:lnTo>
                            <a:pt x="28" y="11"/>
                          </a:lnTo>
                          <a:lnTo>
                            <a:pt x="46" y="8"/>
                          </a:lnTo>
                          <a:lnTo>
                            <a:pt x="61" y="4"/>
                          </a:lnTo>
                          <a:lnTo>
                            <a:pt x="80" y="0"/>
                          </a:lnTo>
                          <a:lnTo>
                            <a:pt x="101" y="0"/>
                          </a:lnTo>
                          <a:lnTo>
                            <a:pt x="115" y="0"/>
                          </a:lnTo>
                          <a:lnTo>
                            <a:pt x="135" y="0"/>
                          </a:lnTo>
                          <a:lnTo>
                            <a:pt x="155" y="1"/>
                          </a:lnTo>
                          <a:lnTo>
                            <a:pt x="170" y="4"/>
                          </a:lnTo>
                          <a:lnTo>
                            <a:pt x="186" y="7"/>
                          </a:lnTo>
                          <a:lnTo>
                            <a:pt x="202" y="10"/>
                          </a:lnTo>
                          <a:lnTo>
                            <a:pt x="219" y="15"/>
                          </a:lnTo>
                          <a:lnTo>
                            <a:pt x="231" y="19"/>
                          </a:lnTo>
                          <a:lnTo>
                            <a:pt x="240" y="23"/>
                          </a:lnTo>
                          <a:lnTo>
                            <a:pt x="240" y="45"/>
                          </a:lnTo>
                          <a:lnTo>
                            <a:pt x="233" y="42"/>
                          </a:lnTo>
                          <a:lnTo>
                            <a:pt x="221" y="38"/>
                          </a:lnTo>
                          <a:lnTo>
                            <a:pt x="207" y="34"/>
                          </a:lnTo>
                          <a:lnTo>
                            <a:pt x="192" y="31"/>
                          </a:lnTo>
                          <a:lnTo>
                            <a:pt x="175" y="27"/>
                          </a:lnTo>
                          <a:lnTo>
                            <a:pt x="156" y="25"/>
                          </a:lnTo>
                          <a:lnTo>
                            <a:pt x="138" y="22"/>
                          </a:lnTo>
                          <a:lnTo>
                            <a:pt x="123" y="22"/>
                          </a:lnTo>
                          <a:lnTo>
                            <a:pt x="110" y="22"/>
                          </a:lnTo>
                          <a:lnTo>
                            <a:pt x="94" y="22"/>
                          </a:lnTo>
                          <a:lnTo>
                            <a:pt x="80" y="23"/>
                          </a:lnTo>
                          <a:lnTo>
                            <a:pt x="64" y="27"/>
                          </a:lnTo>
                          <a:lnTo>
                            <a:pt x="46" y="31"/>
                          </a:lnTo>
                          <a:lnTo>
                            <a:pt x="32" y="34"/>
                          </a:lnTo>
                          <a:lnTo>
                            <a:pt x="16" y="38"/>
                          </a:lnTo>
                          <a:lnTo>
                            <a:pt x="0" y="45"/>
                          </a:lnTo>
                          <a:lnTo>
                            <a:pt x="0" y="22"/>
                          </a:lnTo>
                        </a:path>
                      </a:pathLst>
                    </a:custGeom>
                    <a:solidFill>
                      <a:srgbClr val="00000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26682" name="Rectangle 37"/>
              <p:cNvSpPr>
                <a:spLocks noChangeArrowheads="1"/>
              </p:cNvSpPr>
              <p:nvPr/>
            </p:nvSpPr>
            <p:spPr bwMode="auto">
              <a:xfrm>
                <a:off x="310" y="1736"/>
                <a:ext cx="77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r>
                  <a:rPr lang="en-US" sz="2800">
                    <a:solidFill>
                      <a:schemeClr val="bg1"/>
                    </a:solidFill>
                  </a:rPr>
                  <a:t>P O M</a:t>
                </a:r>
              </a:p>
            </p:txBody>
          </p:sp>
        </p:grpSp>
      </p:grpSp>
      <p:sp>
        <p:nvSpPr>
          <p:cNvPr id="26631" name="Text Box 39"/>
          <p:cNvSpPr txBox="1">
            <a:spLocks noChangeArrowheads="1"/>
          </p:cNvSpPr>
          <p:nvPr/>
        </p:nvSpPr>
        <p:spPr bwMode="auto">
          <a:xfrm>
            <a:off x="3794125" y="5357813"/>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endParaRPr lang="en-US" sz="1400" b="0">
              <a:latin typeface="Times New Roman" pitchFamily="18" charset="0"/>
            </a:endParaRPr>
          </a:p>
        </p:txBody>
      </p:sp>
      <p:sp>
        <p:nvSpPr>
          <p:cNvPr id="26632" name="Text Box 40"/>
          <p:cNvSpPr txBox="1">
            <a:spLocks noChangeArrowheads="1"/>
          </p:cNvSpPr>
          <p:nvPr/>
        </p:nvSpPr>
        <p:spPr bwMode="auto">
          <a:xfrm>
            <a:off x="4098925" y="1471613"/>
            <a:ext cx="1841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endParaRPr lang="en-US" sz="1400" b="0">
              <a:latin typeface="Times New Roman" pitchFamily="18" charset="0"/>
            </a:endParaRPr>
          </a:p>
        </p:txBody>
      </p:sp>
      <p:grpSp>
        <p:nvGrpSpPr>
          <p:cNvPr id="111657" name="Group 41"/>
          <p:cNvGrpSpPr>
            <a:grpSpLocks/>
          </p:cNvGrpSpPr>
          <p:nvPr/>
        </p:nvGrpSpPr>
        <p:grpSpPr bwMode="auto">
          <a:xfrm>
            <a:off x="5105400" y="1308100"/>
            <a:ext cx="3708400" cy="1524000"/>
            <a:chOff x="3216" y="824"/>
            <a:chExt cx="2336" cy="960"/>
          </a:xfrm>
        </p:grpSpPr>
        <p:sp>
          <p:nvSpPr>
            <p:cNvPr id="26677" name="AutoShape 42"/>
            <p:cNvSpPr>
              <a:spLocks noChangeArrowheads="1"/>
            </p:cNvSpPr>
            <p:nvPr/>
          </p:nvSpPr>
          <p:spPr bwMode="auto">
            <a:xfrm rot="18903336" flipH="1">
              <a:off x="3216" y="1456"/>
              <a:ext cx="808" cy="328"/>
            </a:xfrm>
            <a:prstGeom prst="rightArrow">
              <a:avLst>
                <a:gd name="adj1" fmla="val 50000"/>
                <a:gd name="adj2" fmla="val 123182"/>
              </a:avLst>
            </a:prstGeom>
            <a:solidFill>
              <a:srgbClr val="A2C1FE"/>
            </a:solidFill>
            <a:ln w="12700">
              <a:solidFill>
                <a:schemeClr val="tx1"/>
              </a:solidFill>
              <a:miter lim="800000"/>
              <a:headEnd/>
              <a:tailEnd/>
            </a:ln>
            <a:effectLst>
              <a:outerShdw dist="107763" dir="8100000" algn="ctr" rotWithShape="0">
                <a:schemeClr val="bg2"/>
              </a:outerShdw>
            </a:effectLst>
          </p:spPr>
          <p:txBody>
            <a:bodyPr wrap="none" lIns="92075" tIns="46038" rIns="92075" bIns="46038" anchor="ctr"/>
            <a:lstStyle/>
            <a:p>
              <a:pPr algn="ctr" eaLnBrk="0" hangingPunct="0"/>
              <a:r>
                <a:rPr lang="en-US" sz="1800"/>
                <a:t>INPUT    </a:t>
              </a:r>
            </a:p>
          </p:txBody>
        </p:sp>
        <p:sp>
          <p:nvSpPr>
            <p:cNvPr id="26678" name="Rectangle 43"/>
            <p:cNvSpPr>
              <a:spLocks noChangeArrowheads="1"/>
            </p:cNvSpPr>
            <p:nvPr/>
          </p:nvSpPr>
          <p:spPr bwMode="auto">
            <a:xfrm>
              <a:off x="3600" y="824"/>
              <a:ext cx="1952" cy="432"/>
            </a:xfrm>
            <a:prstGeom prst="rect">
              <a:avLst/>
            </a:prstGeom>
            <a:solidFill>
              <a:srgbClr val="8CF4EA"/>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a:t>Congressional Mark-up</a:t>
              </a:r>
            </a:p>
            <a:p>
              <a:pPr algn="ctr"/>
              <a:r>
                <a:rPr lang="en-US"/>
                <a:t>Current Budget </a:t>
              </a:r>
            </a:p>
          </p:txBody>
        </p:sp>
      </p:grpSp>
      <p:grpSp>
        <p:nvGrpSpPr>
          <p:cNvPr id="111660" name="Group 44"/>
          <p:cNvGrpSpPr>
            <a:grpSpLocks/>
          </p:cNvGrpSpPr>
          <p:nvPr/>
        </p:nvGrpSpPr>
        <p:grpSpPr bwMode="auto">
          <a:xfrm>
            <a:off x="1981200" y="1003300"/>
            <a:ext cx="2819400" cy="1884363"/>
            <a:chOff x="1248" y="632"/>
            <a:chExt cx="1776" cy="1187"/>
          </a:xfrm>
        </p:grpSpPr>
        <p:sp>
          <p:nvSpPr>
            <p:cNvPr id="26673" name="AutoShape 45"/>
            <p:cNvSpPr>
              <a:spLocks noChangeArrowheads="1"/>
            </p:cNvSpPr>
            <p:nvPr/>
          </p:nvSpPr>
          <p:spPr bwMode="auto">
            <a:xfrm rot="4169041">
              <a:off x="2123" y="1326"/>
              <a:ext cx="659" cy="328"/>
            </a:xfrm>
            <a:prstGeom prst="rightArrow">
              <a:avLst>
                <a:gd name="adj1" fmla="val 50000"/>
                <a:gd name="adj2" fmla="val 100467"/>
              </a:avLst>
            </a:prstGeom>
            <a:solidFill>
              <a:srgbClr val="A2C1FE"/>
            </a:solidFill>
            <a:ln w="12700">
              <a:solidFill>
                <a:schemeClr val="tx1"/>
              </a:solidFill>
              <a:miter lim="800000"/>
              <a:headEnd/>
              <a:tailEnd/>
            </a:ln>
            <a:effectLst>
              <a:outerShdw dist="107763" dir="8100000" algn="ctr" rotWithShape="0">
                <a:schemeClr val="bg2"/>
              </a:outerShdw>
            </a:effectLst>
          </p:spPr>
          <p:txBody>
            <a:bodyPr wrap="none" lIns="92075" tIns="46038" rIns="92075" bIns="46038" anchor="ctr"/>
            <a:lstStyle/>
            <a:p>
              <a:pPr algn="ctr" eaLnBrk="0" hangingPunct="0"/>
              <a:r>
                <a:rPr lang="en-US" sz="1800"/>
                <a:t>INPUT</a:t>
              </a:r>
            </a:p>
          </p:txBody>
        </p:sp>
        <p:grpSp>
          <p:nvGrpSpPr>
            <p:cNvPr id="26674" name="Group 46"/>
            <p:cNvGrpSpPr>
              <a:grpSpLocks/>
            </p:cNvGrpSpPr>
            <p:nvPr/>
          </p:nvGrpSpPr>
          <p:grpSpPr bwMode="auto">
            <a:xfrm>
              <a:off x="1248" y="632"/>
              <a:ext cx="1776" cy="823"/>
              <a:chOff x="1248" y="632"/>
              <a:chExt cx="1776" cy="823"/>
            </a:xfrm>
          </p:grpSpPr>
          <p:sp>
            <p:nvSpPr>
              <p:cNvPr id="26675" name="Rectangle 47"/>
              <p:cNvSpPr>
                <a:spLocks noChangeArrowheads="1"/>
              </p:cNvSpPr>
              <p:nvPr/>
            </p:nvSpPr>
            <p:spPr bwMode="auto">
              <a:xfrm>
                <a:off x="1248" y="632"/>
                <a:ext cx="1776" cy="560"/>
              </a:xfrm>
              <a:prstGeom prst="rect">
                <a:avLst/>
              </a:prstGeom>
              <a:solidFill>
                <a:srgbClr val="FCFEB9"/>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sz="1800"/>
                  <a:t>Execution Performance</a:t>
                </a:r>
              </a:p>
            </p:txBody>
          </p:sp>
          <p:sp>
            <p:nvSpPr>
              <p:cNvPr id="26676" name="Text Box 48"/>
              <p:cNvSpPr txBox="1">
                <a:spLocks noChangeArrowheads="1"/>
              </p:cNvSpPr>
              <p:nvPr/>
            </p:nvSpPr>
            <p:spPr bwMode="auto">
              <a:xfrm>
                <a:off x="2438" y="1263"/>
                <a:ext cx="11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endParaRPr lang="en-US" sz="1400" b="0">
                  <a:latin typeface="Times New Roman" pitchFamily="18" charset="0"/>
                </a:endParaRPr>
              </a:p>
            </p:txBody>
          </p:sp>
        </p:grpSp>
      </p:grpSp>
      <p:grpSp>
        <p:nvGrpSpPr>
          <p:cNvPr id="111665" name="Group 49"/>
          <p:cNvGrpSpPr>
            <a:grpSpLocks/>
          </p:cNvGrpSpPr>
          <p:nvPr/>
        </p:nvGrpSpPr>
        <p:grpSpPr bwMode="auto">
          <a:xfrm>
            <a:off x="5638800" y="3927475"/>
            <a:ext cx="3276600" cy="2120900"/>
            <a:chOff x="3552" y="2474"/>
            <a:chExt cx="2064" cy="1336"/>
          </a:xfrm>
        </p:grpSpPr>
        <p:grpSp>
          <p:nvGrpSpPr>
            <p:cNvPr id="26643" name="Group 50"/>
            <p:cNvGrpSpPr>
              <a:grpSpLocks/>
            </p:cNvGrpSpPr>
            <p:nvPr/>
          </p:nvGrpSpPr>
          <p:grpSpPr bwMode="auto">
            <a:xfrm>
              <a:off x="3936" y="2898"/>
              <a:ext cx="1680" cy="912"/>
              <a:chOff x="3698" y="3295"/>
              <a:chExt cx="1481" cy="842"/>
            </a:xfrm>
          </p:grpSpPr>
          <p:grpSp>
            <p:nvGrpSpPr>
              <p:cNvPr id="26647" name="Group 51"/>
              <p:cNvGrpSpPr>
                <a:grpSpLocks/>
              </p:cNvGrpSpPr>
              <p:nvPr/>
            </p:nvGrpSpPr>
            <p:grpSpPr bwMode="auto">
              <a:xfrm>
                <a:off x="3698" y="3338"/>
                <a:ext cx="1481" cy="799"/>
                <a:chOff x="3698" y="3330"/>
                <a:chExt cx="1481" cy="799"/>
              </a:xfrm>
            </p:grpSpPr>
            <p:sp>
              <p:nvSpPr>
                <p:cNvPr id="26649" name="Arc 52"/>
                <p:cNvSpPr>
                  <a:spLocks/>
                </p:cNvSpPr>
                <p:nvPr/>
              </p:nvSpPr>
              <p:spPr bwMode="auto">
                <a:xfrm rot="-420000">
                  <a:off x="3698" y="3781"/>
                  <a:ext cx="33" cy="175"/>
                </a:xfrm>
                <a:custGeom>
                  <a:avLst/>
                  <a:gdLst>
                    <a:gd name="T0" fmla="*/ 32 w 21600"/>
                    <a:gd name="T1" fmla="*/ 175 h 43180"/>
                    <a:gd name="T2" fmla="*/ 32 w 21600"/>
                    <a:gd name="T3" fmla="*/ 0 h 43180"/>
                    <a:gd name="T4" fmla="*/ 33 w 21600"/>
                    <a:gd name="T5" fmla="*/ 88 h 43180"/>
                    <a:gd name="T6" fmla="*/ 0 60000 65536"/>
                    <a:gd name="T7" fmla="*/ 0 60000 65536"/>
                    <a:gd name="T8" fmla="*/ 0 60000 65536"/>
                  </a:gdLst>
                  <a:ahLst/>
                  <a:cxnLst>
                    <a:cxn ang="T6">
                      <a:pos x="T0" y="T1"/>
                    </a:cxn>
                    <a:cxn ang="T7">
                      <a:pos x="T2" y="T3"/>
                    </a:cxn>
                    <a:cxn ang="T8">
                      <a:pos x="T4" y="T5"/>
                    </a:cxn>
                  </a:cxnLst>
                  <a:rect l="0" t="0" r="r" b="b"/>
                  <a:pathLst>
                    <a:path w="21600" h="43180" fill="none" extrusionOk="0">
                      <a:moveTo>
                        <a:pt x="20932" y="43179"/>
                      </a:moveTo>
                      <a:cubicBezTo>
                        <a:pt x="9268" y="42818"/>
                        <a:pt x="0" y="33259"/>
                        <a:pt x="0" y="21590"/>
                      </a:cubicBezTo>
                      <a:cubicBezTo>
                        <a:pt x="-1" y="9918"/>
                        <a:pt x="9272" y="357"/>
                        <a:pt x="20939" y="0"/>
                      </a:cubicBezTo>
                    </a:path>
                    <a:path w="21600" h="43180" stroke="0" extrusionOk="0">
                      <a:moveTo>
                        <a:pt x="20932" y="43179"/>
                      </a:moveTo>
                      <a:cubicBezTo>
                        <a:pt x="9268" y="42818"/>
                        <a:pt x="0" y="33259"/>
                        <a:pt x="0" y="21590"/>
                      </a:cubicBezTo>
                      <a:cubicBezTo>
                        <a:pt x="-1" y="9918"/>
                        <a:pt x="9272" y="357"/>
                        <a:pt x="20939" y="0"/>
                      </a:cubicBezTo>
                      <a:lnTo>
                        <a:pt x="21600" y="21590"/>
                      </a:lnTo>
                      <a:lnTo>
                        <a:pt x="20932" y="43179"/>
                      </a:lnTo>
                      <a:close/>
                    </a:path>
                  </a:pathLst>
                </a:custGeom>
                <a:solidFill>
                  <a:schemeClr val="bg1"/>
                </a:solidFill>
                <a:ln w="12700" cap="rnd">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50" name="Freeform 53"/>
                <p:cNvSpPr>
                  <a:spLocks/>
                </p:cNvSpPr>
                <p:nvPr/>
              </p:nvSpPr>
              <p:spPr bwMode="auto">
                <a:xfrm>
                  <a:off x="3716" y="3330"/>
                  <a:ext cx="1458" cy="799"/>
                </a:xfrm>
                <a:custGeom>
                  <a:avLst/>
                  <a:gdLst>
                    <a:gd name="T0" fmla="*/ 24 w 1458"/>
                    <a:gd name="T1" fmla="*/ 621 h 799"/>
                    <a:gd name="T2" fmla="*/ 747 w 1458"/>
                    <a:gd name="T3" fmla="*/ 798 h 799"/>
                    <a:gd name="T4" fmla="*/ 1457 w 1458"/>
                    <a:gd name="T5" fmla="*/ 204 h 799"/>
                    <a:gd name="T6" fmla="*/ 1455 w 1458"/>
                    <a:gd name="T7" fmla="*/ 189 h 799"/>
                    <a:gd name="T8" fmla="*/ 1418 w 1458"/>
                    <a:gd name="T9" fmla="*/ 186 h 799"/>
                    <a:gd name="T10" fmla="*/ 1402 w 1458"/>
                    <a:gd name="T11" fmla="*/ 79 h 799"/>
                    <a:gd name="T12" fmla="*/ 1424 w 1458"/>
                    <a:gd name="T13" fmla="*/ 64 h 799"/>
                    <a:gd name="T14" fmla="*/ 1423 w 1458"/>
                    <a:gd name="T15" fmla="*/ 51 h 799"/>
                    <a:gd name="T16" fmla="*/ 730 w 1458"/>
                    <a:gd name="T17" fmla="*/ 0 h 799"/>
                    <a:gd name="T18" fmla="*/ 0 w 1458"/>
                    <a:gd name="T19" fmla="*/ 443 h 799"/>
                    <a:gd name="T20" fmla="*/ 24 w 1458"/>
                    <a:gd name="T21" fmla="*/ 621 h 7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58" h="799">
                      <a:moveTo>
                        <a:pt x="24" y="621"/>
                      </a:moveTo>
                      <a:lnTo>
                        <a:pt x="747" y="798"/>
                      </a:lnTo>
                      <a:lnTo>
                        <a:pt x="1457" y="204"/>
                      </a:lnTo>
                      <a:lnTo>
                        <a:pt x="1455" y="189"/>
                      </a:lnTo>
                      <a:lnTo>
                        <a:pt x="1418" y="186"/>
                      </a:lnTo>
                      <a:lnTo>
                        <a:pt x="1402" y="79"/>
                      </a:lnTo>
                      <a:lnTo>
                        <a:pt x="1424" y="64"/>
                      </a:lnTo>
                      <a:lnTo>
                        <a:pt x="1423" y="51"/>
                      </a:lnTo>
                      <a:lnTo>
                        <a:pt x="730" y="0"/>
                      </a:lnTo>
                      <a:lnTo>
                        <a:pt x="0" y="443"/>
                      </a:lnTo>
                      <a:lnTo>
                        <a:pt x="24" y="621"/>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1" name="Freeform 54"/>
                <p:cNvSpPr>
                  <a:spLocks/>
                </p:cNvSpPr>
                <p:nvPr/>
              </p:nvSpPr>
              <p:spPr bwMode="auto">
                <a:xfrm>
                  <a:off x="3740" y="3468"/>
                  <a:ext cx="1434" cy="648"/>
                </a:xfrm>
                <a:custGeom>
                  <a:avLst/>
                  <a:gdLst>
                    <a:gd name="T0" fmla="*/ 0 w 1434"/>
                    <a:gd name="T1" fmla="*/ 475 h 648"/>
                    <a:gd name="T2" fmla="*/ 735 w 1434"/>
                    <a:gd name="T3" fmla="*/ 0 h 648"/>
                    <a:gd name="T4" fmla="*/ 1433 w 1434"/>
                    <a:gd name="T5" fmla="*/ 52 h 648"/>
                    <a:gd name="T6" fmla="*/ 720 w 1434"/>
                    <a:gd name="T7" fmla="*/ 647 h 648"/>
                    <a:gd name="T8" fmla="*/ 0 w 1434"/>
                    <a:gd name="T9" fmla="*/ 475 h 6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34" h="648">
                      <a:moveTo>
                        <a:pt x="0" y="475"/>
                      </a:moveTo>
                      <a:lnTo>
                        <a:pt x="735" y="0"/>
                      </a:lnTo>
                      <a:lnTo>
                        <a:pt x="1433" y="52"/>
                      </a:lnTo>
                      <a:lnTo>
                        <a:pt x="720" y="647"/>
                      </a:lnTo>
                      <a:lnTo>
                        <a:pt x="0" y="475"/>
                      </a:lnTo>
                    </a:path>
                  </a:pathLst>
                </a:custGeom>
                <a:solidFill>
                  <a:srgbClr val="00FFFF"/>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2" name="Freeform 55"/>
                <p:cNvSpPr>
                  <a:spLocks/>
                </p:cNvSpPr>
                <p:nvPr/>
              </p:nvSpPr>
              <p:spPr bwMode="auto">
                <a:xfrm>
                  <a:off x="4443" y="3405"/>
                  <a:ext cx="695" cy="689"/>
                </a:xfrm>
                <a:custGeom>
                  <a:avLst/>
                  <a:gdLst>
                    <a:gd name="T0" fmla="*/ 0 w 695"/>
                    <a:gd name="T1" fmla="*/ 549 h 689"/>
                    <a:gd name="T2" fmla="*/ 21 w 695"/>
                    <a:gd name="T3" fmla="*/ 688 h 689"/>
                    <a:gd name="T4" fmla="*/ 694 w 695"/>
                    <a:gd name="T5" fmla="*/ 126 h 689"/>
                    <a:gd name="T6" fmla="*/ 673 w 695"/>
                    <a:gd name="T7" fmla="*/ 0 h 689"/>
                    <a:gd name="T8" fmla="*/ 0 w 695"/>
                    <a:gd name="T9" fmla="*/ 549 h 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5" h="689">
                      <a:moveTo>
                        <a:pt x="0" y="549"/>
                      </a:moveTo>
                      <a:lnTo>
                        <a:pt x="21" y="688"/>
                      </a:lnTo>
                      <a:lnTo>
                        <a:pt x="694" y="126"/>
                      </a:lnTo>
                      <a:lnTo>
                        <a:pt x="673" y="0"/>
                      </a:lnTo>
                      <a:lnTo>
                        <a:pt x="0" y="549"/>
                      </a:lnTo>
                    </a:path>
                  </a:pathLst>
                </a:custGeom>
                <a:solidFill>
                  <a:srgbClr val="FFFF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3" name="Freeform 56"/>
                <p:cNvSpPr>
                  <a:spLocks/>
                </p:cNvSpPr>
                <p:nvPr/>
              </p:nvSpPr>
              <p:spPr bwMode="auto">
                <a:xfrm>
                  <a:off x="3735" y="3791"/>
                  <a:ext cx="714" cy="303"/>
                </a:xfrm>
                <a:custGeom>
                  <a:avLst/>
                  <a:gdLst>
                    <a:gd name="T0" fmla="*/ 0 w 714"/>
                    <a:gd name="T1" fmla="*/ 0 h 303"/>
                    <a:gd name="T2" fmla="*/ 21 w 714"/>
                    <a:gd name="T3" fmla="*/ 144 h 303"/>
                    <a:gd name="T4" fmla="*/ 713 w 714"/>
                    <a:gd name="T5" fmla="*/ 302 h 303"/>
                    <a:gd name="T6" fmla="*/ 694 w 714"/>
                    <a:gd name="T7" fmla="*/ 164 h 303"/>
                    <a:gd name="T8" fmla="*/ 0 w 714"/>
                    <a:gd name="T9" fmla="*/ 0 h 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4" h="303">
                      <a:moveTo>
                        <a:pt x="0" y="0"/>
                      </a:moveTo>
                      <a:lnTo>
                        <a:pt x="21" y="144"/>
                      </a:lnTo>
                      <a:lnTo>
                        <a:pt x="713" y="302"/>
                      </a:lnTo>
                      <a:lnTo>
                        <a:pt x="694" y="164"/>
                      </a:lnTo>
                      <a:lnTo>
                        <a:pt x="0" y="0"/>
                      </a:lnTo>
                    </a:path>
                  </a:pathLst>
                </a:custGeom>
                <a:solidFill>
                  <a:srgbClr val="808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4" name="Freeform 57"/>
                <p:cNvSpPr>
                  <a:spLocks/>
                </p:cNvSpPr>
                <p:nvPr/>
              </p:nvSpPr>
              <p:spPr bwMode="auto">
                <a:xfrm>
                  <a:off x="3723" y="3781"/>
                  <a:ext cx="704" cy="171"/>
                </a:xfrm>
                <a:custGeom>
                  <a:avLst/>
                  <a:gdLst>
                    <a:gd name="T0" fmla="*/ 0 w 704"/>
                    <a:gd name="T1" fmla="*/ 0 h 171"/>
                    <a:gd name="T2" fmla="*/ 0 w 704"/>
                    <a:gd name="T3" fmla="*/ 9 h 171"/>
                    <a:gd name="T4" fmla="*/ 703 w 704"/>
                    <a:gd name="T5" fmla="*/ 170 h 171"/>
                    <a:gd name="T6" fmla="*/ 703 w 704"/>
                    <a:gd name="T7" fmla="*/ 160 h 171"/>
                    <a:gd name="T8" fmla="*/ 0 w 704"/>
                    <a:gd name="T9" fmla="*/ 0 h 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4" h="171">
                      <a:moveTo>
                        <a:pt x="0" y="0"/>
                      </a:moveTo>
                      <a:lnTo>
                        <a:pt x="0" y="9"/>
                      </a:lnTo>
                      <a:lnTo>
                        <a:pt x="703" y="170"/>
                      </a:lnTo>
                      <a:lnTo>
                        <a:pt x="703" y="160"/>
                      </a:lnTo>
                      <a:lnTo>
                        <a:pt x="0" y="0"/>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5" name="Freeform 58"/>
                <p:cNvSpPr>
                  <a:spLocks/>
                </p:cNvSpPr>
                <p:nvPr/>
              </p:nvSpPr>
              <p:spPr bwMode="auto">
                <a:xfrm>
                  <a:off x="4469" y="3521"/>
                  <a:ext cx="710" cy="608"/>
                </a:xfrm>
                <a:custGeom>
                  <a:avLst/>
                  <a:gdLst>
                    <a:gd name="T0" fmla="*/ 0 w 710"/>
                    <a:gd name="T1" fmla="*/ 595 h 608"/>
                    <a:gd name="T2" fmla="*/ 3 w 710"/>
                    <a:gd name="T3" fmla="*/ 607 h 608"/>
                    <a:gd name="T4" fmla="*/ 709 w 710"/>
                    <a:gd name="T5" fmla="*/ 16 h 608"/>
                    <a:gd name="T6" fmla="*/ 704 w 710"/>
                    <a:gd name="T7" fmla="*/ 0 h 608"/>
                    <a:gd name="T8" fmla="*/ 0 w 710"/>
                    <a:gd name="T9" fmla="*/ 595 h 6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0" h="608">
                      <a:moveTo>
                        <a:pt x="0" y="595"/>
                      </a:moveTo>
                      <a:lnTo>
                        <a:pt x="3" y="607"/>
                      </a:lnTo>
                      <a:lnTo>
                        <a:pt x="709" y="16"/>
                      </a:lnTo>
                      <a:lnTo>
                        <a:pt x="704" y="0"/>
                      </a:lnTo>
                      <a:lnTo>
                        <a:pt x="0" y="595"/>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56" name="Freeform 59"/>
                <p:cNvSpPr>
                  <a:spLocks/>
                </p:cNvSpPr>
                <p:nvPr/>
              </p:nvSpPr>
              <p:spPr bwMode="auto">
                <a:xfrm>
                  <a:off x="3716" y="3330"/>
                  <a:ext cx="1422" cy="612"/>
                </a:xfrm>
                <a:custGeom>
                  <a:avLst/>
                  <a:gdLst>
                    <a:gd name="T0" fmla="*/ 0 w 1422"/>
                    <a:gd name="T1" fmla="*/ 443 h 612"/>
                    <a:gd name="T2" fmla="*/ 725 w 1422"/>
                    <a:gd name="T3" fmla="*/ 0 h 612"/>
                    <a:gd name="T4" fmla="*/ 1421 w 1422"/>
                    <a:gd name="T5" fmla="*/ 49 h 612"/>
                    <a:gd name="T6" fmla="*/ 718 w 1422"/>
                    <a:gd name="T7" fmla="*/ 611 h 612"/>
                    <a:gd name="T8" fmla="*/ 0 w 1422"/>
                    <a:gd name="T9" fmla="*/ 443 h 6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2" h="612">
                      <a:moveTo>
                        <a:pt x="0" y="443"/>
                      </a:moveTo>
                      <a:lnTo>
                        <a:pt x="725" y="0"/>
                      </a:lnTo>
                      <a:lnTo>
                        <a:pt x="1421" y="49"/>
                      </a:lnTo>
                      <a:lnTo>
                        <a:pt x="718" y="611"/>
                      </a:lnTo>
                      <a:lnTo>
                        <a:pt x="0" y="443"/>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6657" name="Group 60"/>
                <p:cNvGrpSpPr>
                  <a:grpSpLocks/>
                </p:cNvGrpSpPr>
                <p:nvPr/>
              </p:nvGrpSpPr>
              <p:grpSpPr bwMode="auto">
                <a:xfrm>
                  <a:off x="4313" y="3371"/>
                  <a:ext cx="758" cy="98"/>
                  <a:chOff x="4313" y="3371"/>
                  <a:chExt cx="758" cy="98"/>
                </a:xfrm>
              </p:grpSpPr>
              <p:sp>
                <p:nvSpPr>
                  <p:cNvPr id="26671" name="Freeform 61"/>
                  <p:cNvSpPr>
                    <a:spLocks/>
                  </p:cNvSpPr>
                  <p:nvPr/>
                </p:nvSpPr>
                <p:spPr bwMode="auto">
                  <a:xfrm>
                    <a:off x="4359" y="3371"/>
                    <a:ext cx="712" cy="64"/>
                  </a:xfrm>
                  <a:custGeom>
                    <a:avLst/>
                    <a:gdLst>
                      <a:gd name="T0" fmla="*/ 24 w 712"/>
                      <a:gd name="T1" fmla="*/ 0 h 64"/>
                      <a:gd name="T2" fmla="*/ 0 w 712"/>
                      <a:gd name="T3" fmla="*/ 12 h 64"/>
                      <a:gd name="T4" fmla="*/ 697 w 712"/>
                      <a:gd name="T5" fmla="*/ 63 h 64"/>
                      <a:gd name="T6" fmla="*/ 711 w 712"/>
                      <a:gd name="T7" fmla="*/ 51 h 64"/>
                      <a:gd name="T8" fmla="*/ 24 w 712"/>
                      <a:gd name="T9" fmla="*/ 0 h 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2" h="64">
                        <a:moveTo>
                          <a:pt x="24" y="0"/>
                        </a:moveTo>
                        <a:lnTo>
                          <a:pt x="0" y="12"/>
                        </a:lnTo>
                        <a:lnTo>
                          <a:pt x="697" y="63"/>
                        </a:lnTo>
                        <a:lnTo>
                          <a:pt x="711" y="51"/>
                        </a:lnTo>
                        <a:lnTo>
                          <a:pt x="24"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72" name="Freeform 62"/>
                  <p:cNvSpPr>
                    <a:spLocks/>
                  </p:cNvSpPr>
                  <p:nvPr/>
                </p:nvSpPr>
                <p:spPr bwMode="auto">
                  <a:xfrm>
                    <a:off x="4313" y="3402"/>
                    <a:ext cx="718" cy="67"/>
                  </a:xfrm>
                  <a:custGeom>
                    <a:avLst/>
                    <a:gdLst>
                      <a:gd name="T0" fmla="*/ 22 w 718"/>
                      <a:gd name="T1" fmla="*/ 0 h 67"/>
                      <a:gd name="T2" fmla="*/ 0 w 718"/>
                      <a:gd name="T3" fmla="*/ 11 h 67"/>
                      <a:gd name="T4" fmla="*/ 702 w 718"/>
                      <a:gd name="T5" fmla="*/ 66 h 67"/>
                      <a:gd name="T6" fmla="*/ 717 w 718"/>
                      <a:gd name="T7" fmla="*/ 56 h 67"/>
                      <a:gd name="T8" fmla="*/ 22 w 718"/>
                      <a:gd name="T9" fmla="*/ 0 h 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 h="67">
                        <a:moveTo>
                          <a:pt x="22" y="0"/>
                        </a:moveTo>
                        <a:lnTo>
                          <a:pt x="0" y="11"/>
                        </a:lnTo>
                        <a:lnTo>
                          <a:pt x="702" y="66"/>
                        </a:lnTo>
                        <a:lnTo>
                          <a:pt x="717" y="56"/>
                        </a:lnTo>
                        <a:lnTo>
                          <a:pt x="22" y="0"/>
                        </a:lnTo>
                      </a:path>
                    </a:pathLst>
                  </a:custGeom>
                  <a:solidFill>
                    <a:srgbClr val="FF00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658" name="Freeform 63"/>
                <p:cNvSpPr>
                  <a:spLocks/>
                </p:cNvSpPr>
                <p:nvPr/>
              </p:nvSpPr>
              <p:spPr bwMode="auto">
                <a:xfrm>
                  <a:off x="4439" y="3381"/>
                  <a:ext cx="701" cy="570"/>
                </a:xfrm>
                <a:custGeom>
                  <a:avLst/>
                  <a:gdLst>
                    <a:gd name="T0" fmla="*/ 0 w 701"/>
                    <a:gd name="T1" fmla="*/ 560 h 570"/>
                    <a:gd name="T2" fmla="*/ 2 w 701"/>
                    <a:gd name="T3" fmla="*/ 569 h 570"/>
                    <a:gd name="T4" fmla="*/ 700 w 701"/>
                    <a:gd name="T5" fmla="*/ 15 h 570"/>
                    <a:gd name="T6" fmla="*/ 700 w 701"/>
                    <a:gd name="T7" fmla="*/ 0 h 570"/>
                    <a:gd name="T8" fmla="*/ 0 w 701"/>
                    <a:gd name="T9" fmla="*/ 560 h 5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1" h="570">
                      <a:moveTo>
                        <a:pt x="0" y="560"/>
                      </a:moveTo>
                      <a:lnTo>
                        <a:pt x="2" y="569"/>
                      </a:lnTo>
                      <a:lnTo>
                        <a:pt x="700" y="15"/>
                      </a:lnTo>
                      <a:lnTo>
                        <a:pt x="700" y="0"/>
                      </a:lnTo>
                      <a:lnTo>
                        <a:pt x="0" y="560"/>
                      </a:lnTo>
                    </a:path>
                  </a:pathLst>
                </a:custGeom>
                <a:solidFill>
                  <a:srgbClr val="00808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6659" name="Group 64"/>
                <p:cNvGrpSpPr>
                  <a:grpSpLocks/>
                </p:cNvGrpSpPr>
                <p:nvPr/>
              </p:nvGrpSpPr>
              <p:grpSpPr bwMode="auto">
                <a:xfrm>
                  <a:off x="4446" y="3424"/>
                  <a:ext cx="699" cy="653"/>
                  <a:chOff x="4446" y="3424"/>
                  <a:chExt cx="699" cy="653"/>
                </a:xfrm>
              </p:grpSpPr>
              <p:sp>
                <p:nvSpPr>
                  <p:cNvPr id="26666" name="Line 65"/>
                  <p:cNvSpPr>
                    <a:spLocks noChangeShapeType="1"/>
                  </p:cNvSpPr>
                  <p:nvPr/>
                </p:nvSpPr>
                <p:spPr bwMode="auto">
                  <a:xfrm flipH="1">
                    <a:off x="4446" y="3424"/>
                    <a:ext cx="687" cy="555"/>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7" name="Line 66"/>
                  <p:cNvSpPr>
                    <a:spLocks noChangeShapeType="1"/>
                  </p:cNvSpPr>
                  <p:nvPr/>
                </p:nvSpPr>
                <p:spPr bwMode="auto">
                  <a:xfrm flipH="1">
                    <a:off x="4449" y="3447"/>
                    <a:ext cx="686" cy="55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8" name="Line 67"/>
                  <p:cNvSpPr>
                    <a:spLocks noChangeShapeType="1"/>
                  </p:cNvSpPr>
                  <p:nvPr/>
                </p:nvSpPr>
                <p:spPr bwMode="auto">
                  <a:xfrm flipH="1">
                    <a:off x="4453" y="3468"/>
                    <a:ext cx="686" cy="55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9" name="Line 68"/>
                  <p:cNvSpPr>
                    <a:spLocks noChangeShapeType="1"/>
                  </p:cNvSpPr>
                  <p:nvPr/>
                </p:nvSpPr>
                <p:spPr bwMode="auto">
                  <a:xfrm flipH="1">
                    <a:off x="4456" y="3489"/>
                    <a:ext cx="684" cy="56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70" name="Line 69"/>
                  <p:cNvSpPr>
                    <a:spLocks noChangeShapeType="1"/>
                  </p:cNvSpPr>
                  <p:nvPr/>
                </p:nvSpPr>
                <p:spPr bwMode="auto">
                  <a:xfrm flipH="1">
                    <a:off x="4460" y="3513"/>
                    <a:ext cx="685" cy="56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6660" name="Group 70"/>
                <p:cNvGrpSpPr>
                  <a:grpSpLocks/>
                </p:cNvGrpSpPr>
                <p:nvPr/>
              </p:nvGrpSpPr>
              <p:grpSpPr bwMode="auto">
                <a:xfrm>
                  <a:off x="3736" y="3808"/>
                  <a:ext cx="724" cy="269"/>
                  <a:chOff x="3736" y="3808"/>
                  <a:chExt cx="724" cy="269"/>
                </a:xfrm>
              </p:grpSpPr>
              <p:sp>
                <p:nvSpPr>
                  <p:cNvPr id="26661" name="Line 71"/>
                  <p:cNvSpPr>
                    <a:spLocks noChangeShapeType="1"/>
                  </p:cNvSpPr>
                  <p:nvPr/>
                </p:nvSpPr>
                <p:spPr bwMode="auto">
                  <a:xfrm>
                    <a:off x="3736" y="3808"/>
                    <a:ext cx="710" cy="17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2" name="Line 72"/>
                  <p:cNvSpPr>
                    <a:spLocks noChangeShapeType="1"/>
                  </p:cNvSpPr>
                  <p:nvPr/>
                </p:nvSpPr>
                <p:spPr bwMode="auto">
                  <a:xfrm>
                    <a:off x="3738" y="3830"/>
                    <a:ext cx="710" cy="169"/>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3" name="Line 73"/>
                  <p:cNvSpPr>
                    <a:spLocks noChangeShapeType="1"/>
                  </p:cNvSpPr>
                  <p:nvPr/>
                </p:nvSpPr>
                <p:spPr bwMode="auto">
                  <a:xfrm>
                    <a:off x="3742" y="3853"/>
                    <a:ext cx="711" cy="174"/>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4" name="Line 74"/>
                  <p:cNvSpPr>
                    <a:spLocks noChangeShapeType="1"/>
                  </p:cNvSpPr>
                  <p:nvPr/>
                </p:nvSpPr>
                <p:spPr bwMode="auto">
                  <a:xfrm>
                    <a:off x="3747" y="3879"/>
                    <a:ext cx="709" cy="172"/>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65" name="Line 75"/>
                  <p:cNvSpPr>
                    <a:spLocks noChangeShapeType="1"/>
                  </p:cNvSpPr>
                  <p:nvPr/>
                </p:nvSpPr>
                <p:spPr bwMode="auto">
                  <a:xfrm>
                    <a:off x="3750" y="3909"/>
                    <a:ext cx="710" cy="168"/>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6648" name="Rectangle 76"/>
              <p:cNvSpPr>
                <a:spLocks noChangeArrowheads="1"/>
              </p:cNvSpPr>
              <p:nvPr/>
            </p:nvSpPr>
            <p:spPr bwMode="auto">
              <a:xfrm>
                <a:off x="3920" y="3295"/>
                <a:ext cx="1094" cy="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0" hangingPunct="0"/>
                <a:endParaRPr lang="en-US" sz="1400"/>
              </a:p>
              <a:p>
                <a:pPr algn="ctr" eaLnBrk="0" hangingPunct="0"/>
                <a:endParaRPr lang="en-US" sz="1600"/>
              </a:p>
              <a:p>
                <a:pPr algn="ctr" eaLnBrk="0" hangingPunct="0"/>
                <a:r>
                  <a:rPr lang="en-US" sz="1600"/>
                  <a:t>BES</a:t>
                </a:r>
              </a:p>
              <a:p>
                <a:pPr eaLnBrk="0" hangingPunct="0"/>
                <a:r>
                  <a:rPr lang="en-US" sz="1600"/>
                  <a:t>      </a:t>
                </a:r>
                <a:r>
                  <a:rPr lang="en-US" sz="1400"/>
                  <a:t>                                   </a:t>
                </a:r>
              </a:p>
            </p:txBody>
          </p:sp>
        </p:grpSp>
        <p:sp>
          <p:nvSpPr>
            <p:cNvPr id="26644" name="Rectangle 77"/>
            <p:cNvSpPr>
              <a:spLocks noChangeArrowheads="1"/>
            </p:cNvSpPr>
            <p:nvPr/>
          </p:nvSpPr>
          <p:spPr bwMode="auto">
            <a:xfrm>
              <a:off x="4742" y="2751"/>
              <a:ext cx="40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r>
                <a:rPr lang="en-US" sz="1600"/>
                <a:t>        </a:t>
              </a:r>
            </a:p>
          </p:txBody>
        </p:sp>
        <p:sp>
          <p:nvSpPr>
            <p:cNvPr id="26645" name="AutoShape 78"/>
            <p:cNvSpPr>
              <a:spLocks noChangeArrowheads="1"/>
            </p:cNvSpPr>
            <p:nvPr/>
          </p:nvSpPr>
          <p:spPr bwMode="auto">
            <a:xfrm rot="-4980000">
              <a:off x="4688" y="2546"/>
              <a:ext cx="472" cy="328"/>
            </a:xfrm>
            <a:prstGeom prst="rightArrow">
              <a:avLst>
                <a:gd name="adj1" fmla="val 50000"/>
                <a:gd name="adj2" fmla="val 71958"/>
              </a:avLst>
            </a:prstGeom>
            <a:solidFill>
              <a:srgbClr val="A2FFA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pPr algn="ctr" eaLnBrk="0" hangingPunct="0"/>
              <a:r>
                <a:rPr lang="en-US" sz="1800"/>
                <a:t> </a:t>
              </a:r>
            </a:p>
          </p:txBody>
        </p:sp>
        <p:sp>
          <p:nvSpPr>
            <p:cNvPr id="26646" name="AutoShape 79"/>
            <p:cNvSpPr>
              <a:spLocks noChangeArrowheads="1"/>
            </p:cNvSpPr>
            <p:nvPr/>
          </p:nvSpPr>
          <p:spPr bwMode="auto">
            <a:xfrm rot="1788011">
              <a:off x="3552" y="2750"/>
              <a:ext cx="912" cy="474"/>
            </a:xfrm>
            <a:prstGeom prst="rightArrow">
              <a:avLst>
                <a:gd name="adj1" fmla="val 50000"/>
                <a:gd name="adj2" fmla="val 96211"/>
              </a:avLst>
            </a:prstGeom>
            <a:solidFill>
              <a:srgbClr val="A2FFA3"/>
            </a:solidFill>
            <a:ln w="12700">
              <a:solidFill>
                <a:schemeClr val="tx1"/>
              </a:solidFill>
              <a:miter lim="800000"/>
              <a:headEnd/>
              <a:tailEnd/>
            </a:ln>
            <a:effectLst>
              <a:outerShdw dist="76200" dir="5400000" algn="ctr" rotWithShape="0">
                <a:schemeClr val="bg2"/>
              </a:outerShdw>
            </a:effectLst>
          </p:spPr>
          <p:txBody>
            <a:bodyPr wrap="none" lIns="92075" tIns="46038" rIns="92075" bIns="46038" anchor="ctr"/>
            <a:lstStyle/>
            <a:p>
              <a:pPr algn="ctr" eaLnBrk="0" hangingPunct="0"/>
              <a:r>
                <a:rPr lang="en-US" sz="1800"/>
                <a:t>  OUTPUT</a:t>
              </a:r>
            </a:p>
          </p:txBody>
        </p:sp>
      </p:grpSp>
      <p:grpSp>
        <p:nvGrpSpPr>
          <p:cNvPr id="111696" name="Group 80"/>
          <p:cNvGrpSpPr>
            <a:grpSpLocks/>
          </p:cNvGrpSpPr>
          <p:nvPr/>
        </p:nvGrpSpPr>
        <p:grpSpPr bwMode="auto">
          <a:xfrm>
            <a:off x="3152775" y="4808538"/>
            <a:ext cx="2994025" cy="1731962"/>
            <a:chOff x="1986" y="3029"/>
            <a:chExt cx="1886" cy="1091"/>
          </a:xfrm>
        </p:grpSpPr>
        <p:sp>
          <p:nvSpPr>
            <p:cNvPr id="26639" name="AutoShape 81"/>
            <p:cNvSpPr>
              <a:spLocks noChangeArrowheads="1"/>
            </p:cNvSpPr>
            <p:nvPr/>
          </p:nvSpPr>
          <p:spPr bwMode="auto">
            <a:xfrm rot="-4430490">
              <a:off x="1898" y="3117"/>
              <a:ext cx="739" cy="563"/>
            </a:xfrm>
            <a:custGeom>
              <a:avLst/>
              <a:gdLst>
                <a:gd name="T0" fmla="*/ 518 w 21600"/>
                <a:gd name="T1" fmla="*/ 0 h 21600"/>
                <a:gd name="T2" fmla="*/ 518 w 21600"/>
                <a:gd name="T3" fmla="*/ 317 h 21600"/>
                <a:gd name="T4" fmla="*/ 111 w 21600"/>
                <a:gd name="T5" fmla="*/ 563 h 21600"/>
                <a:gd name="T6" fmla="*/ 739 w 21600"/>
                <a:gd name="T7" fmla="*/ 158 h 21600"/>
                <a:gd name="T8" fmla="*/ 17694720 60000 65536"/>
                <a:gd name="T9" fmla="*/ 5898240 60000 65536"/>
                <a:gd name="T10" fmla="*/ 5898240 60000 65536"/>
                <a:gd name="T11" fmla="*/ 0 60000 65536"/>
                <a:gd name="T12" fmla="*/ 12422 w 21600"/>
                <a:gd name="T13" fmla="*/ 2916 h 21600"/>
                <a:gd name="T14" fmla="*/ 18239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A2C1FE"/>
            </a:solidFill>
            <a:ln w="12700">
              <a:solidFill>
                <a:schemeClr val="tx1"/>
              </a:solidFill>
              <a:miter lim="800000"/>
              <a:headEnd/>
              <a:tailEnd/>
            </a:ln>
            <a:effectLst>
              <a:outerShdw dist="76200" dir="5400000" algn="ctr" rotWithShape="0">
                <a:schemeClr val="bg2"/>
              </a:outerShdw>
            </a:effectLst>
          </p:spPr>
          <p:txBody>
            <a:bodyPr vert="eaVert" wrap="none" lIns="92075" tIns="46038" rIns="92075" bIns="46038" anchor="ctr"/>
            <a:lstStyle/>
            <a:p>
              <a:endParaRPr lang="en-US"/>
            </a:p>
          </p:txBody>
        </p:sp>
        <p:grpSp>
          <p:nvGrpSpPr>
            <p:cNvPr id="26640" name="Group 82"/>
            <p:cNvGrpSpPr>
              <a:grpSpLocks/>
            </p:cNvGrpSpPr>
            <p:nvPr/>
          </p:nvGrpSpPr>
          <p:grpSpPr bwMode="auto">
            <a:xfrm>
              <a:off x="2059" y="3196"/>
              <a:ext cx="1813" cy="924"/>
              <a:chOff x="2059" y="3196"/>
              <a:chExt cx="1813" cy="924"/>
            </a:xfrm>
          </p:grpSpPr>
          <p:sp>
            <p:nvSpPr>
              <p:cNvPr id="26641" name="Rectangle 83"/>
              <p:cNvSpPr>
                <a:spLocks noChangeArrowheads="1"/>
              </p:cNvSpPr>
              <p:nvPr/>
            </p:nvSpPr>
            <p:spPr bwMode="auto">
              <a:xfrm>
                <a:off x="2432" y="3512"/>
                <a:ext cx="1440" cy="608"/>
              </a:xfrm>
              <a:prstGeom prst="rect">
                <a:avLst/>
              </a:prstGeom>
              <a:solidFill>
                <a:schemeClr val="bg1"/>
              </a:solidFill>
              <a:ln w="25400">
                <a:solidFill>
                  <a:schemeClr val="tx1"/>
                </a:solidFill>
                <a:miter lim="800000"/>
                <a:headEnd/>
                <a:tailEnd/>
              </a:ln>
              <a:effectLst>
                <a:outerShdw dist="107763" dir="2700000" algn="ctr" rotWithShape="0">
                  <a:srgbClr val="0707E5"/>
                </a:outerShdw>
              </a:effectLst>
            </p:spPr>
            <p:txBody>
              <a:bodyPr wrap="none" lIns="92075" tIns="46038" rIns="92075" bIns="46038" anchor="ctr"/>
              <a:lstStyle/>
              <a:p>
                <a:pPr algn="ctr" eaLnBrk="0" hangingPunct="0"/>
                <a:r>
                  <a:rPr lang="en-US" sz="1400"/>
                  <a:t>Refine Requirements</a:t>
                </a:r>
              </a:p>
              <a:p>
                <a:pPr algn="ctr" eaLnBrk="0" hangingPunct="0"/>
                <a:r>
                  <a:rPr lang="en-US" sz="1400"/>
                  <a:t>and Missions</a:t>
                </a:r>
              </a:p>
              <a:p>
                <a:pPr algn="ctr" eaLnBrk="0" hangingPunct="0"/>
                <a:r>
                  <a:rPr lang="en-US" sz="1400"/>
                  <a:t>(Transfers In / Out)</a:t>
                </a:r>
              </a:p>
            </p:txBody>
          </p:sp>
          <p:sp>
            <p:nvSpPr>
              <p:cNvPr id="26642" name="Text Box 84"/>
              <p:cNvSpPr txBox="1">
                <a:spLocks noChangeArrowheads="1"/>
              </p:cNvSpPr>
              <p:nvPr/>
            </p:nvSpPr>
            <p:spPr bwMode="auto">
              <a:xfrm rot="-5059229">
                <a:off x="1905" y="3350"/>
                <a:ext cx="52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spcBef>
                    <a:spcPct val="50000"/>
                  </a:spcBef>
                </a:pPr>
                <a:r>
                  <a:rPr lang="en-US" sz="1600"/>
                  <a:t>INPUT</a:t>
                </a:r>
              </a:p>
            </p:txBody>
          </p:sp>
        </p:grpSp>
      </p:grpSp>
      <p:sp>
        <p:nvSpPr>
          <p:cNvPr id="26638" name="Text Box 86"/>
          <p:cNvSpPr txBox="1">
            <a:spLocks noChangeArrowheads="1"/>
          </p:cNvSpPr>
          <p:nvPr/>
        </p:nvSpPr>
        <p:spPr bwMode="auto">
          <a:xfrm>
            <a:off x="6743700" y="6096000"/>
            <a:ext cx="24003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charset="0"/>
              </a:defRPr>
            </a:lvl1pPr>
            <a:lvl2pPr marL="742950" indent="-285750" eaLnBrk="0" hangingPunct="0">
              <a:defRPr sz="2000" b="1">
                <a:solidFill>
                  <a:schemeClr val="tx1"/>
                </a:solidFill>
                <a:latin typeface="Arial" charset="0"/>
              </a:defRPr>
            </a:lvl2pPr>
            <a:lvl3pPr marL="1143000" indent="-228600" eaLnBrk="0" hangingPunct="0">
              <a:defRPr sz="2000" b="1">
                <a:solidFill>
                  <a:schemeClr val="tx1"/>
                </a:solidFill>
                <a:latin typeface="Arial" charset="0"/>
              </a:defRPr>
            </a:lvl3pPr>
            <a:lvl4pPr marL="1600200" indent="-228600" eaLnBrk="0" hangingPunct="0">
              <a:defRPr sz="2000" b="1">
                <a:solidFill>
                  <a:schemeClr val="tx1"/>
                </a:solidFill>
                <a:latin typeface="Arial" charset="0"/>
              </a:defRPr>
            </a:lvl4pPr>
            <a:lvl5pPr marL="2057400" indent="-228600" eaLnBrk="0" hangingPunct="0">
              <a:defRPr sz="2000" b="1">
                <a:solidFill>
                  <a:schemeClr val="tx1"/>
                </a:solidFill>
                <a:latin typeface="Arial" charset="0"/>
              </a:defRPr>
            </a:lvl5pPr>
            <a:lvl6pPr marL="2514600" indent="-228600" eaLnBrk="0" fontAlgn="base" hangingPunct="0">
              <a:spcBef>
                <a:spcPct val="0"/>
              </a:spcBef>
              <a:spcAft>
                <a:spcPct val="0"/>
              </a:spcAft>
              <a:defRPr sz="2000" b="1">
                <a:solidFill>
                  <a:schemeClr val="tx1"/>
                </a:solidFill>
                <a:latin typeface="Arial" charset="0"/>
              </a:defRPr>
            </a:lvl6pPr>
            <a:lvl7pPr marL="2971800" indent="-228600" eaLnBrk="0" fontAlgn="base" hangingPunct="0">
              <a:spcBef>
                <a:spcPct val="0"/>
              </a:spcBef>
              <a:spcAft>
                <a:spcPct val="0"/>
              </a:spcAft>
              <a:defRPr sz="2000" b="1">
                <a:solidFill>
                  <a:schemeClr val="tx1"/>
                </a:solidFill>
                <a:latin typeface="Arial" charset="0"/>
              </a:defRPr>
            </a:lvl7pPr>
            <a:lvl8pPr marL="3429000" indent="-228600" eaLnBrk="0" fontAlgn="base" hangingPunct="0">
              <a:spcBef>
                <a:spcPct val="0"/>
              </a:spcBef>
              <a:spcAft>
                <a:spcPct val="0"/>
              </a:spcAft>
              <a:defRPr sz="2000" b="1">
                <a:solidFill>
                  <a:schemeClr val="tx1"/>
                </a:solidFill>
                <a:latin typeface="Arial" charset="0"/>
              </a:defRPr>
            </a:lvl8pPr>
            <a:lvl9pPr marL="3886200" indent="-228600" eaLnBrk="0" fontAlgn="base" hangingPunct="0">
              <a:spcBef>
                <a:spcPct val="0"/>
              </a:spcBef>
              <a:spcAft>
                <a:spcPct val="0"/>
              </a:spcAft>
              <a:defRPr sz="2000" b="1">
                <a:solidFill>
                  <a:schemeClr val="tx1"/>
                </a:solidFill>
                <a:latin typeface="Arial" charset="0"/>
              </a:defRPr>
            </a:lvl9pPr>
          </a:lstStyle>
          <a:p>
            <a:pPr eaLnBrk="1" hangingPunct="1"/>
            <a:r>
              <a:rPr lang="en-US" sz="1000">
                <a:cs typeface="Arial" charset="0"/>
              </a:rPr>
              <a:t>Budget Estimate Submission (BES)</a:t>
            </a:r>
          </a:p>
        </p:txBody>
      </p:sp>
      <p:sp>
        <p:nvSpPr>
          <p:cNvPr id="87"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MHS Capital Investment</a:t>
            </a:r>
            <a:endParaRPr lang="en-US" dirty="0"/>
          </a:p>
        </p:txBody>
      </p:sp>
    </p:spTree>
    <p:extLst>
      <p:ext uri="{BB962C8B-B14F-4D97-AF65-F5344CB8AC3E}">
        <p14:creationId xmlns:p14="http://schemas.microsoft.com/office/powerpoint/2010/main" val="2665297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16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16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16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116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1161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5" presetClass="entr" presetSubtype="0" fill="hold" nodeType="clickEffect">
                                  <p:stCondLst>
                                    <p:cond delay="0"/>
                                  </p:stCondLst>
                                  <p:childTnLst>
                                    <p:set>
                                      <p:cBhvr>
                                        <p:cTn id="26" dur="1" fill="hold">
                                          <p:stCondLst>
                                            <p:cond delay="0"/>
                                          </p:stCondLst>
                                        </p:cTn>
                                        <p:tgtEl>
                                          <p:spTgt spid="111665"/>
                                        </p:tgtEl>
                                        <p:attrNameLst>
                                          <p:attrName>style.visibility</p:attrName>
                                        </p:attrNameLst>
                                      </p:cBhvr>
                                      <p:to>
                                        <p:strVal val="visible"/>
                                      </p:to>
                                    </p:set>
                                    <p:anim calcmode="lin" valueType="num">
                                      <p:cBhvr>
                                        <p:cTn id="27" dur="1000" fill="hold"/>
                                        <p:tgtEl>
                                          <p:spTgt spid="111665"/>
                                        </p:tgtEl>
                                        <p:attrNameLst>
                                          <p:attrName>ppt_w</p:attrName>
                                        </p:attrNameLst>
                                      </p:cBhvr>
                                      <p:tavLst>
                                        <p:tav tm="0">
                                          <p:val>
                                            <p:fltVal val="0"/>
                                          </p:val>
                                        </p:tav>
                                        <p:tav tm="100000">
                                          <p:val>
                                            <p:strVal val="#ppt_w"/>
                                          </p:val>
                                        </p:tav>
                                      </p:tavLst>
                                    </p:anim>
                                    <p:anim calcmode="lin" valueType="num">
                                      <p:cBhvr>
                                        <p:cTn id="28" dur="1000" fill="hold"/>
                                        <p:tgtEl>
                                          <p:spTgt spid="111665"/>
                                        </p:tgtEl>
                                        <p:attrNameLst>
                                          <p:attrName>ppt_h</p:attrName>
                                        </p:attrNameLst>
                                      </p:cBhvr>
                                      <p:tavLst>
                                        <p:tav tm="0">
                                          <p:val>
                                            <p:fltVal val="0"/>
                                          </p:val>
                                        </p:tav>
                                        <p:tav tm="100000">
                                          <p:val>
                                            <p:strVal val="#ppt_h"/>
                                          </p:val>
                                        </p:tav>
                                      </p:tavLst>
                                    </p:anim>
                                    <p:anim calcmode="lin" valueType="num">
                                      <p:cBhvr>
                                        <p:cTn id="29" dur="1000" fill="hold"/>
                                        <p:tgtEl>
                                          <p:spTgt spid="111665"/>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1116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1592</Words>
  <Application>Microsoft Office PowerPoint</Application>
  <PresentationFormat>On-screen Show (4:3)</PresentationFormat>
  <Paragraphs>385</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Military Health Facility Capital Investment Planning</vt:lpstr>
      <vt:lpstr>Why Health Facility Planning?</vt:lpstr>
      <vt:lpstr>Applied Education</vt:lpstr>
      <vt:lpstr>Outline</vt:lpstr>
      <vt:lpstr>Problem Statement</vt:lpstr>
      <vt:lpstr>Introduction</vt:lpstr>
      <vt:lpstr>MHS Capital Investment</vt:lpstr>
      <vt:lpstr>PowerPoint Presentation</vt:lpstr>
      <vt:lpstr>Importance of MHS Capital Investment</vt:lpstr>
      <vt:lpstr>Walter Reed Scandal</vt:lpstr>
      <vt:lpstr>Unique Considerations</vt:lpstr>
      <vt:lpstr>Unique Capital Investment Decision Making</vt:lpstr>
      <vt:lpstr>Sequential Military Capital Investment Process</vt:lpstr>
      <vt:lpstr>Planning</vt:lpstr>
      <vt:lpstr>PowerPoint Presentation</vt:lpstr>
      <vt:lpstr>Current Planning</vt:lpstr>
      <vt:lpstr>Current Planning</vt:lpstr>
      <vt:lpstr>Leadership Objectives</vt:lpstr>
      <vt:lpstr>Transformation</vt:lpstr>
      <vt:lpstr>Why Numbers matter…</vt:lpstr>
      <vt:lpstr>Population-Based Planning:  Dental Defining Characteristics</vt:lpstr>
      <vt:lpstr>Dental Treatment Rooms</vt:lpstr>
      <vt:lpstr>Sensitivity</vt:lpstr>
      <vt:lpstr>Army Scoring</vt:lpstr>
      <vt:lpstr>Army Medical MILCON Scoring Purpose:</vt:lpstr>
      <vt:lpstr>MHS Preparation Pre-CIRB Validation Template:</vt:lpstr>
      <vt:lpstr>PowerPoint Presentation</vt:lpstr>
      <vt:lpstr>PowerPoint Presentation</vt:lpstr>
      <vt:lpstr>Capital Investment Decision Model:</vt:lpstr>
      <vt:lpstr>Planning Costs</vt:lpstr>
      <vt:lpstr>Army – MHS Score Cards</vt:lpstr>
      <vt:lpstr>MILCON Progression Bar Chart</vt:lpstr>
      <vt:lpstr>Project Schedule Reviewed to look for time savings…</vt:lpstr>
      <vt:lpstr>After CIDM</vt:lpstr>
      <vt:lpstr>Sustainable Design &amp; Development (SDD)/Energy Policy Act (EP Act).</vt:lpstr>
      <vt:lpstr>Evidence Based Design (EBD)</vt:lpstr>
      <vt:lpstr>Acquisition Strategy</vt:lpstr>
      <vt:lpstr>MHS Determine Funding Efforts</vt:lpstr>
      <vt:lpstr>Matching Workload with Funding</vt:lpstr>
      <vt:lpstr>Summary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Health Facility Capital Investment Planning</dc:title>
  <dc:creator>Scott A. Shopa</dc:creator>
  <cp:lastModifiedBy>Scott A. Shopa</cp:lastModifiedBy>
  <cp:revision>35</cp:revision>
  <dcterms:created xsi:type="dcterms:W3CDTF">2012-04-15T21:15:35Z</dcterms:created>
  <dcterms:modified xsi:type="dcterms:W3CDTF">2012-04-24T00:58:32Z</dcterms:modified>
</cp:coreProperties>
</file>